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56" r:id="rId3"/>
    <p:sldId id="257" r:id="rId4"/>
    <p:sldId id="258" r:id="rId5"/>
    <p:sldId id="266" r:id="rId6"/>
    <p:sldId id="259" r:id="rId7"/>
    <p:sldId id="265" r:id="rId8"/>
    <p:sldId id="260" r:id="rId9"/>
    <p:sldId id="261" r:id="rId10"/>
    <p:sldId id="263" r:id="rId11"/>
    <p:sldId id="264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744" y="-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94A85-7874-4130-80E9-67668B8AA2ED}" type="datetimeFigureOut">
              <a:rPr lang="ru-RU" smtClean="0"/>
              <a:pPr/>
              <a:t>15.01.2019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6A6E6-D162-4327-A917-1CF178C6B8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94A85-7874-4130-80E9-67668B8AA2ED}" type="datetimeFigureOut">
              <a:rPr lang="ru-RU" smtClean="0"/>
              <a:pPr/>
              <a:t>15.01.2019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6A6E6-D162-4327-A917-1CF178C6B8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94A85-7874-4130-80E9-67668B8AA2ED}" type="datetimeFigureOut">
              <a:rPr lang="ru-RU" smtClean="0"/>
              <a:pPr/>
              <a:t>15.01.2019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6A6E6-D162-4327-A917-1CF178C6B8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94A85-7874-4130-80E9-67668B8AA2ED}" type="datetimeFigureOut">
              <a:rPr lang="ru-RU" smtClean="0"/>
              <a:pPr/>
              <a:t>15.01.2019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6A6E6-D162-4327-A917-1CF178C6B8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94A85-7874-4130-80E9-67668B8AA2ED}" type="datetimeFigureOut">
              <a:rPr lang="ru-RU" smtClean="0"/>
              <a:pPr/>
              <a:t>15.01.2019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6A6E6-D162-4327-A917-1CF178C6B8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94A85-7874-4130-80E9-67668B8AA2ED}" type="datetimeFigureOut">
              <a:rPr lang="ru-RU" smtClean="0"/>
              <a:pPr/>
              <a:t>15.01.2019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6A6E6-D162-4327-A917-1CF178C6B8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94A85-7874-4130-80E9-67668B8AA2ED}" type="datetimeFigureOut">
              <a:rPr lang="ru-RU" smtClean="0"/>
              <a:pPr/>
              <a:t>15.01.2019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6A6E6-D162-4327-A917-1CF178C6B8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94A85-7874-4130-80E9-67668B8AA2ED}" type="datetimeFigureOut">
              <a:rPr lang="ru-RU" smtClean="0"/>
              <a:pPr/>
              <a:t>15.01.2019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6A6E6-D162-4327-A917-1CF178C6B8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94A85-7874-4130-80E9-67668B8AA2ED}" type="datetimeFigureOut">
              <a:rPr lang="ru-RU" smtClean="0"/>
              <a:pPr/>
              <a:t>15.01.2019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6A6E6-D162-4327-A917-1CF178C6B8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94A85-7874-4130-80E9-67668B8AA2ED}" type="datetimeFigureOut">
              <a:rPr lang="ru-RU" smtClean="0"/>
              <a:pPr/>
              <a:t>15.01.2019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6A6E6-D162-4327-A917-1CF178C6B8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94A85-7874-4130-80E9-67668B8AA2ED}" type="datetimeFigureOut">
              <a:rPr lang="ru-RU" smtClean="0"/>
              <a:pPr/>
              <a:t>15.01.2019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6A6E6-D162-4327-A917-1CF178C6B8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494A85-7874-4130-80E9-67668B8AA2ED}" type="datetimeFigureOut">
              <a:rPr lang="ru-RU" smtClean="0"/>
              <a:pPr/>
              <a:t>15.01.2019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A6A6E6-D162-4327-A917-1CF178C6B82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531" y="260648"/>
            <a:ext cx="8448938" cy="6336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713387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sz="6000" dirty="0" smtClean="0"/>
              <a:t>П.29, упр.204.</a:t>
            </a:r>
          </a:p>
          <a:p>
            <a:pPr algn="ctr"/>
            <a:r>
              <a:rPr lang="ru-RU" sz="6000" dirty="0" smtClean="0"/>
              <a:t>Лингвистическая сказка «Однородные члены предложения» (по желанию).</a:t>
            </a:r>
            <a:endParaRPr lang="ru-RU" sz="6000" dirty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-171400"/>
            <a:ext cx="8229600" cy="1143000"/>
          </a:xfrm>
        </p:spPr>
        <p:txBody>
          <a:bodyPr/>
          <a:lstStyle/>
          <a:p>
            <a:r>
              <a:rPr lang="ru-RU" dirty="0" smtClean="0"/>
              <a:t>Рефлексия 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16558" y="971600"/>
            <a:ext cx="7692553" cy="5769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48681"/>
            <a:ext cx="7772400" cy="936103"/>
          </a:xfrm>
        </p:spPr>
        <p:txBody>
          <a:bodyPr/>
          <a:lstStyle/>
          <a:p>
            <a:r>
              <a:rPr lang="ru-RU" dirty="0" smtClean="0"/>
              <a:t>Закончите предложения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1988840"/>
            <a:ext cx="8640960" cy="3649960"/>
          </a:xfrm>
        </p:spPr>
        <p:txBody>
          <a:bodyPr>
            <a:normAutofit/>
          </a:bodyPr>
          <a:lstStyle/>
          <a:p>
            <a:pPr lvl="0" algn="l">
              <a:buFont typeface="Arial" pitchFamily="34" charset="0"/>
              <a:buChar char="•"/>
            </a:pPr>
            <a:r>
              <a:rPr lang="ru-RU" sz="4800" dirty="0" smtClean="0">
                <a:solidFill>
                  <a:schemeClr val="tx1"/>
                </a:solidFill>
              </a:rPr>
              <a:t> Весь  </a:t>
            </a:r>
            <a:r>
              <a:rPr lang="ru-RU" sz="4800" dirty="0">
                <a:solidFill>
                  <a:schemeClr val="tx1"/>
                </a:solidFill>
              </a:rPr>
              <a:t>вечер мы говорили  </a:t>
            </a:r>
            <a:r>
              <a:rPr lang="ru-RU" sz="4800" dirty="0" smtClean="0">
                <a:solidFill>
                  <a:schemeClr val="tx1"/>
                </a:solidFill>
              </a:rPr>
              <a:t>…, ..., </a:t>
            </a:r>
            <a:r>
              <a:rPr lang="ru-RU" sz="4800" dirty="0">
                <a:solidFill>
                  <a:schemeClr val="tx1"/>
                </a:solidFill>
              </a:rPr>
              <a:t>…</a:t>
            </a:r>
          </a:p>
          <a:p>
            <a:pPr lvl="0" algn="l">
              <a:buFont typeface="Arial" pitchFamily="34" charset="0"/>
              <a:buChar char="•"/>
            </a:pPr>
            <a:r>
              <a:rPr lang="ru-RU" sz="4800" dirty="0" smtClean="0">
                <a:solidFill>
                  <a:schemeClr val="tx1"/>
                </a:solidFill>
              </a:rPr>
              <a:t>  Из  </a:t>
            </a:r>
            <a:r>
              <a:rPr lang="ru-RU" sz="4800" dirty="0">
                <a:solidFill>
                  <a:schemeClr val="tx1"/>
                </a:solidFill>
              </a:rPr>
              <a:t>дома выбежали  и….,  </a:t>
            </a:r>
            <a:r>
              <a:rPr lang="ru-RU" sz="4800" dirty="0" err="1">
                <a:solidFill>
                  <a:schemeClr val="tx1"/>
                </a:solidFill>
              </a:rPr>
              <a:t>и</a:t>
            </a:r>
            <a:r>
              <a:rPr lang="ru-RU" sz="4800" dirty="0">
                <a:solidFill>
                  <a:schemeClr val="tx1"/>
                </a:solidFill>
              </a:rPr>
              <a:t>….  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5400" dirty="0" smtClean="0"/>
          </a:p>
          <a:p>
            <a:pPr algn="ctr">
              <a:buNone/>
            </a:pPr>
            <a:r>
              <a:rPr lang="ru-RU" sz="5400" dirty="0" smtClean="0"/>
              <a:t>Понятие  об  однородных  членах   предложения</a:t>
            </a: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663300"/>
                </a:solidFill>
              </a:rPr>
              <a:t>Признаки однородности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95336" y="1583557"/>
            <a:ext cx="8229600" cy="4525963"/>
          </a:xfrm>
        </p:spPr>
        <p:txBody>
          <a:bodyPr/>
          <a:lstStyle/>
          <a:p>
            <a:r>
              <a:rPr lang="ru-RU" i="1" dirty="0" smtClean="0">
                <a:solidFill>
                  <a:srgbClr val="A50021"/>
                </a:solidFill>
              </a:rPr>
              <a:t>К однородным членам предложения задается </a:t>
            </a:r>
            <a:r>
              <a:rPr lang="ru-RU" i="1" dirty="0" smtClean="0"/>
              <a:t>один и тот же вопрос</a:t>
            </a:r>
          </a:p>
          <a:p>
            <a:r>
              <a:rPr lang="ru-RU" i="1" dirty="0" smtClean="0">
                <a:solidFill>
                  <a:srgbClr val="A50021"/>
                </a:solidFill>
              </a:rPr>
              <a:t>Они </a:t>
            </a:r>
            <a:r>
              <a:rPr lang="ru-RU" i="1" dirty="0" smtClean="0"/>
              <a:t>равноправны и независимы</a:t>
            </a:r>
          </a:p>
          <a:p>
            <a:r>
              <a:rPr lang="ru-RU" i="1" dirty="0" smtClean="0">
                <a:solidFill>
                  <a:srgbClr val="A50021"/>
                </a:solidFill>
              </a:rPr>
              <a:t>Присутствует </a:t>
            </a:r>
            <a:r>
              <a:rPr lang="ru-RU" i="1" dirty="0" smtClean="0"/>
              <a:t>интонация перечисления</a:t>
            </a:r>
          </a:p>
          <a:p>
            <a:r>
              <a:rPr lang="ru-RU" i="1" dirty="0" smtClean="0">
                <a:solidFill>
                  <a:srgbClr val="A50021"/>
                </a:solidFill>
              </a:rPr>
              <a:t>Связаны </a:t>
            </a:r>
            <a:r>
              <a:rPr lang="ru-RU" i="1" dirty="0" smtClean="0"/>
              <a:t>интонацией или интонацией и </a:t>
            </a:r>
            <a:r>
              <a:rPr lang="ru-RU" i="1" dirty="0" smtClean="0"/>
              <a:t>сочинительным союзом</a:t>
            </a:r>
            <a:endParaRPr lang="ru-RU" i="1" dirty="0" smtClean="0"/>
          </a:p>
          <a:p>
            <a:endParaRPr lang="ru-RU" dirty="0"/>
          </a:p>
        </p:txBody>
      </p:sp>
      <p:sp>
        <p:nvSpPr>
          <p:cNvPr id="4" name="Oval 12"/>
          <p:cNvSpPr>
            <a:spLocks noChangeArrowheads="1"/>
          </p:cNvSpPr>
          <p:nvPr/>
        </p:nvSpPr>
        <p:spPr bwMode="auto">
          <a:xfrm>
            <a:off x="683568" y="5157192"/>
            <a:ext cx="1081088" cy="1079500"/>
          </a:xfrm>
          <a:prstGeom prst="ellipse">
            <a:avLst/>
          </a:prstGeom>
          <a:solidFill>
            <a:srgbClr val="FFFF99"/>
          </a:solidFill>
          <a:ln w="28575">
            <a:solidFill>
              <a:srgbClr val="6633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  <a:p>
            <a:pPr algn="ctr"/>
            <a:endParaRPr lang="ru-RU"/>
          </a:p>
          <a:p>
            <a:pPr algn="ctr"/>
            <a:endParaRPr lang="ru-RU"/>
          </a:p>
          <a:p>
            <a:pPr algn="ctr"/>
            <a:endParaRPr lang="ru-RU"/>
          </a:p>
          <a:p>
            <a:pPr algn="ctr"/>
            <a:endParaRPr lang="ru-RU"/>
          </a:p>
          <a:p>
            <a:pPr algn="ctr"/>
            <a:endParaRPr lang="ru-RU"/>
          </a:p>
          <a:p>
            <a:pPr algn="ctr"/>
            <a:endParaRPr lang="ru-RU"/>
          </a:p>
          <a:p>
            <a:pPr algn="ctr"/>
            <a:endParaRPr lang="ru-RU"/>
          </a:p>
          <a:p>
            <a:pPr algn="ctr"/>
            <a:endParaRPr lang="ru-RU"/>
          </a:p>
          <a:p>
            <a:pPr algn="ctr"/>
            <a:endParaRPr lang="ru-RU"/>
          </a:p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286000" y="5301208"/>
            <a:ext cx="4572000" cy="8402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spcBef>
                <a:spcPct val="20000"/>
              </a:spcBef>
            </a:pPr>
            <a:r>
              <a:rPr lang="ru-RU" i="1" dirty="0" smtClean="0">
                <a:solidFill>
                  <a:srgbClr val="663300"/>
                </a:solidFill>
              </a:rPr>
              <a:t>Знак однородности в схемах </a:t>
            </a:r>
          </a:p>
          <a:p>
            <a:pPr>
              <a:lnSpc>
                <a:spcPct val="125000"/>
              </a:lnSpc>
              <a:spcBef>
                <a:spcPct val="20000"/>
              </a:spcBef>
            </a:pPr>
            <a:r>
              <a:rPr lang="ru-RU" i="1" dirty="0" smtClean="0">
                <a:solidFill>
                  <a:srgbClr val="663300"/>
                </a:solidFill>
              </a:rPr>
              <a:t>(внутри – символ члена предложения)</a:t>
            </a:r>
            <a:endParaRPr lang="ru-RU" dirty="0"/>
          </a:p>
        </p:txBody>
      </p:sp>
      <p:sp>
        <p:nvSpPr>
          <p:cNvPr id="6" name="Line 26"/>
          <p:cNvSpPr>
            <a:spLocks noChangeShapeType="1"/>
          </p:cNvSpPr>
          <p:nvPr/>
        </p:nvSpPr>
        <p:spPr bwMode="auto">
          <a:xfrm>
            <a:off x="8460432" y="1124744"/>
            <a:ext cx="4318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" name="Oval 12"/>
          <p:cNvSpPr>
            <a:spLocks noChangeArrowheads="1"/>
          </p:cNvSpPr>
          <p:nvPr/>
        </p:nvSpPr>
        <p:spPr bwMode="auto">
          <a:xfrm>
            <a:off x="8062912" y="548680"/>
            <a:ext cx="1081088" cy="1079500"/>
          </a:xfrm>
          <a:prstGeom prst="ellipse">
            <a:avLst/>
          </a:prstGeom>
          <a:solidFill>
            <a:srgbClr val="FFFF99"/>
          </a:solidFill>
          <a:ln w="28575">
            <a:solidFill>
              <a:srgbClr val="6633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  <a:p>
            <a:pPr algn="ctr"/>
            <a:endParaRPr lang="ru-RU"/>
          </a:p>
          <a:p>
            <a:pPr algn="ctr"/>
            <a:endParaRPr lang="ru-RU"/>
          </a:p>
          <a:p>
            <a:pPr algn="ctr"/>
            <a:endParaRPr lang="ru-RU"/>
          </a:p>
          <a:p>
            <a:pPr algn="ctr"/>
            <a:endParaRPr lang="ru-RU"/>
          </a:p>
          <a:p>
            <a:pPr algn="ctr"/>
            <a:endParaRPr lang="ru-RU"/>
          </a:p>
          <a:p>
            <a:pPr algn="ctr"/>
            <a:endParaRPr lang="ru-RU"/>
          </a:p>
          <a:p>
            <a:pPr algn="ctr"/>
            <a:endParaRPr lang="ru-RU"/>
          </a:p>
          <a:p>
            <a:pPr algn="ctr"/>
            <a:endParaRPr lang="ru-RU"/>
          </a:p>
          <a:p>
            <a:pPr algn="ctr"/>
            <a:endParaRPr lang="ru-RU"/>
          </a:p>
          <a:p>
            <a:pPr algn="ctr"/>
            <a:endParaRPr lang="ru-RU"/>
          </a:p>
        </p:txBody>
      </p:sp>
      <p:sp>
        <p:nvSpPr>
          <p:cNvPr id="8" name="Oval 12"/>
          <p:cNvSpPr>
            <a:spLocks noChangeArrowheads="1"/>
          </p:cNvSpPr>
          <p:nvPr/>
        </p:nvSpPr>
        <p:spPr bwMode="auto">
          <a:xfrm>
            <a:off x="8062912" y="1844824"/>
            <a:ext cx="1081088" cy="1079500"/>
          </a:xfrm>
          <a:prstGeom prst="ellipse">
            <a:avLst/>
          </a:prstGeom>
          <a:solidFill>
            <a:srgbClr val="FFFF99"/>
          </a:solidFill>
          <a:ln w="28575">
            <a:solidFill>
              <a:srgbClr val="6633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  <a:p>
            <a:pPr algn="ctr"/>
            <a:endParaRPr lang="ru-RU"/>
          </a:p>
          <a:p>
            <a:pPr algn="ctr"/>
            <a:endParaRPr lang="ru-RU"/>
          </a:p>
          <a:p>
            <a:pPr algn="ctr"/>
            <a:endParaRPr lang="ru-RU"/>
          </a:p>
          <a:p>
            <a:pPr algn="ctr"/>
            <a:endParaRPr lang="ru-RU"/>
          </a:p>
          <a:p>
            <a:pPr algn="ctr"/>
            <a:endParaRPr lang="ru-RU"/>
          </a:p>
          <a:p>
            <a:pPr algn="ctr"/>
            <a:endParaRPr lang="ru-RU"/>
          </a:p>
          <a:p>
            <a:pPr algn="ctr"/>
            <a:endParaRPr lang="ru-RU"/>
          </a:p>
          <a:p>
            <a:pPr algn="ctr"/>
            <a:endParaRPr lang="ru-RU"/>
          </a:p>
          <a:p>
            <a:pPr algn="ctr"/>
            <a:endParaRPr lang="ru-RU"/>
          </a:p>
          <a:p>
            <a:pPr algn="ctr"/>
            <a:endParaRPr lang="ru-RU"/>
          </a:p>
        </p:txBody>
      </p:sp>
      <p:sp>
        <p:nvSpPr>
          <p:cNvPr id="9" name="Oval 12"/>
          <p:cNvSpPr>
            <a:spLocks noChangeArrowheads="1"/>
          </p:cNvSpPr>
          <p:nvPr/>
        </p:nvSpPr>
        <p:spPr bwMode="auto">
          <a:xfrm>
            <a:off x="8062912" y="3212976"/>
            <a:ext cx="1081088" cy="1079500"/>
          </a:xfrm>
          <a:prstGeom prst="ellipse">
            <a:avLst/>
          </a:prstGeom>
          <a:solidFill>
            <a:srgbClr val="FFFF99"/>
          </a:solidFill>
          <a:ln w="28575">
            <a:solidFill>
              <a:srgbClr val="6633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  <a:p>
            <a:pPr algn="ctr"/>
            <a:endParaRPr lang="ru-RU"/>
          </a:p>
          <a:p>
            <a:pPr algn="ctr"/>
            <a:endParaRPr lang="ru-RU"/>
          </a:p>
          <a:p>
            <a:pPr algn="ctr"/>
            <a:endParaRPr lang="ru-RU"/>
          </a:p>
          <a:p>
            <a:pPr algn="ctr"/>
            <a:endParaRPr lang="ru-RU"/>
          </a:p>
          <a:p>
            <a:pPr algn="ctr"/>
            <a:endParaRPr lang="ru-RU"/>
          </a:p>
          <a:p>
            <a:pPr algn="ctr"/>
            <a:endParaRPr lang="ru-RU"/>
          </a:p>
          <a:p>
            <a:pPr algn="ctr"/>
            <a:endParaRPr lang="ru-RU"/>
          </a:p>
          <a:p>
            <a:pPr algn="ctr"/>
            <a:endParaRPr lang="ru-RU"/>
          </a:p>
          <a:p>
            <a:pPr algn="ctr"/>
            <a:endParaRPr lang="ru-RU"/>
          </a:p>
          <a:p>
            <a:pPr algn="ctr"/>
            <a:endParaRPr lang="ru-RU"/>
          </a:p>
        </p:txBody>
      </p:sp>
      <p:sp>
        <p:nvSpPr>
          <p:cNvPr id="10" name="Oval 12"/>
          <p:cNvSpPr>
            <a:spLocks noChangeArrowheads="1"/>
          </p:cNvSpPr>
          <p:nvPr/>
        </p:nvSpPr>
        <p:spPr bwMode="auto">
          <a:xfrm>
            <a:off x="8062912" y="4437112"/>
            <a:ext cx="1081088" cy="1079500"/>
          </a:xfrm>
          <a:prstGeom prst="ellipse">
            <a:avLst/>
          </a:prstGeom>
          <a:solidFill>
            <a:srgbClr val="FFFF99"/>
          </a:solidFill>
          <a:ln w="28575">
            <a:solidFill>
              <a:srgbClr val="6633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  <a:p>
            <a:pPr algn="ctr"/>
            <a:endParaRPr lang="ru-RU"/>
          </a:p>
          <a:p>
            <a:pPr algn="ctr"/>
            <a:endParaRPr lang="ru-RU"/>
          </a:p>
          <a:p>
            <a:pPr algn="ctr"/>
            <a:endParaRPr lang="ru-RU"/>
          </a:p>
          <a:p>
            <a:pPr algn="ctr"/>
            <a:endParaRPr lang="ru-RU"/>
          </a:p>
          <a:p>
            <a:pPr algn="ctr"/>
            <a:endParaRPr lang="ru-RU"/>
          </a:p>
          <a:p>
            <a:pPr algn="ctr"/>
            <a:endParaRPr lang="ru-RU"/>
          </a:p>
          <a:p>
            <a:pPr algn="ctr"/>
            <a:endParaRPr lang="ru-RU"/>
          </a:p>
          <a:p>
            <a:pPr algn="ctr"/>
            <a:endParaRPr lang="ru-RU"/>
          </a:p>
          <a:p>
            <a:pPr algn="ctr"/>
            <a:endParaRPr lang="ru-RU"/>
          </a:p>
          <a:p>
            <a:pPr algn="ctr"/>
            <a:endParaRPr lang="ru-RU"/>
          </a:p>
        </p:txBody>
      </p:sp>
      <p:sp>
        <p:nvSpPr>
          <p:cNvPr id="11" name="Oval 12"/>
          <p:cNvSpPr>
            <a:spLocks noChangeArrowheads="1"/>
          </p:cNvSpPr>
          <p:nvPr/>
        </p:nvSpPr>
        <p:spPr bwMode="auto">
          <a:xfrm>
            <a:off x="8062912" y="5778500"/>
            <a:ext cx="1081088" cy="1079500"/>
          </a:xfrm>
          <a:prstGeom prst="ellipse">
            <a:avLst/>
          </a:prstGeom>
          <a:solidFill>
            <a:srgbClr val="FFFF99"/>
          </a:solidFill>
          <a:ln w="28575">
            <a:solidFill>
              <a:srgbClr val="6633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  <a:p>
            <a:pPr algn="ctr"/>
            <a:endParaRPr lang="ru-RU"/>
          </a:p>
          <a:p>
            <a:pPr algn="ctr"/>
            <a:endParaRPr lang="ru-RU"/>
          </a:p>
          <a:p>
            <a:pPr algn="ctr"/>
            <a:endParaRPr lang="ru-RU"/>
          </a:p>
          <a:p>
            <a:pPr algn="ctr"/>
            <a:endParaRPr lang="ru-RU"/>
          </a:p>
          <a:p>
            <a:pPr algn="ctr"/>
            <a:endParaRPr lang="ru-RU"/>
          </a:p>
          <a:p>
            <a:pPr algn="ctr"/>
            <a:endParaRPr lang="ru-RU"/>
          </a:p>
          <a:p>
            <a:pPr algn="ctr"/>
            <a:endParaRPr lang="ru-RU"/>
          </a:p>
          <a:p>
            <a:pPr algn="ctr"/>
            <a:endParaRPr lang="ru-RU"/>
          </a:p>
          <a:p>
            <a:pPr algn="ctr"/>
            <a:endParaRPr lang="ru-RU"/>
          </a:p>
          <a:p>
            <a:pPr algn="ctr"/>
            <a:endParaRPr lang="ru-RU"/>
          </a:p>
        </p:txBody>
      </p:sp>
      <p:sp>
        <p:nvSpPr>
          <p:cNvPr id="13" name="Line 26"/>
          <p:cNvSpPr>
            <a:spLocks noChangeShapeType="1"/>
          </p:cNvSpPr>
          <p:nvPr/>
        </p:nvSpPr>
        <p:spPr bwMode="auto">
          <a:xfrm>
            <a:off x="8388424" y="1052736"/>
            <a:ext cx="4318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" name="Line 26"/>
          <p:cNvSpPr>
            <a:spLocks noChangeShapeType="1"/>
          </p:cNvSpPr>
          <p:nvPr/>
        </p:nvSpPr>
        <p:spPr bwMode="auto">
          <a:xfrm>
            <a:off x="8388424" y="2276872"/>
            <a:ext cx="4318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" name="Line 26"/>
          <p:cNvSpPr>
            <a:spLocks noChangeShapeType="1"/>
          </p:cNvSpPr>
          <p:nvPr/>
        </p:nvSpPr>
        <p:spPr bwMode="auto">
          <a:xfrm>
            <a:off x="8388424" y="2492896"/>
            <a:ext cx="4318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9" name="Line 26"/>
          <p:cNvSpPr>
            <a:spLocks noChangeShapeType="1"/>
          </p:cNvSpPr>
          <p:nvPr/>
        </p:nvSpPr>
        <p:spPr bwMode="auto">
          <a:xfrm flipH="1">
            <a:off x="8676456" y="3789040"/>
            <a:ext cx="216024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23" name="Picture 46" descr="Image5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8147682">
            <a:off x="8401942" y="4816116"/>
            <a:ext cx="431800" cy="420687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</p:pic>
      <p:sp>
        <p:nvSpPr>
          <p:cNvPr id="24" name="Line 39"/>
          <p:cNvSpPr>
            <a:spLocks noChangeShapeType="1"/>
          </p:cNvSpPr>
          <p:nvPr/>
        </p:nvSpPr>
        <p:spPr bwMode="auto">
          <a:xfrm>
            <a:off x="8244408" y="6309320"/>
            <a:ext cx="649288" cy="0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5" name="Line 26"/>
          <p:cNvSpPr>
            <a:spLocks noChangeShapeType="1"/>
          </p:cNvSpPr>
          <p:nvPr/>
        </p:nvSpPr>
        <p:spPr bwMode="auto">
          <a:xfrm flipH="1">
            <a:off x="8244408" y="3789040"/>
            <a:ext cx="216024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404664"/>
            <a:ext cx="7772400" cy="1470025"/>
          </a:xfrm>
        </p:spPr>
        <p:txBody>
          <a:bodyPr/>
          <a:lstStyle/>
          <a:p>
            <a:r>
              <a:rPr lang="ru-RU" dirty="0" smtClean="0"/>
              <a:t>Синтаксическая минутка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1700808"/>
            <a:ext cx="8496944" cy="3937992"/>
          </a:xfrm>
        </p:spPr>
        <p:txBody>
          <a:bodyPr/>
          <a:lstStyle/>
          <a:p>
            <a:endParaRPr lang="ru-RU" dirty="0" smtClean="0">
              <a:solidFill>
                <a:schemeClr val="tx1"/>
              </a:solidFill>
            </a:endParaRPr>
          </a:p>
          <a:p>
            <a:r>
              <a:rPr lang="ru-RU" sz="3600" dirty="0" smtClean="0">
                <a:solidFill>
                  <a:schemeClr val="tx1"/>
                </a:solidFill>
              </a:rPr>
              <a:t>Осенней свежестью, л…</a:t>
            </a:r>
            <a:r>
              <a:rPr lang="ru-RU" sz="3600" dirty="0" err="1" smtClean="0">
                <a:solidFill>
                  <a:schemeClr val="tx1"/>
                </a:solidFill>
              </a:rPr>
              <a:t>ствою</a:t>
            </a:r>
            <a:r>
              <a:rPr lang="ru-RU" sz="3600" dirty="0" smtClean="0">
                <a:solidFill>
                  <a:schemeClr val="tx1"/>
                </a:solidFill>
              </a:rPr>
              <a:t> и </a:t>
            </a:r>
            <a:r>
              <a:rPr lang="ru-RU" sz="3600" dirty="0" err="1" smtClean="0">
                <a:solidFill>
                  <a:schemeClr val="tx1"/>
                </a:solidFill>
              </a:rPr>
              <a:t>пл</a:t>
            </a:r>
            <a:r>
              <a:rPr lang="ru-RU" sz="3600" dirty="0" smtClean="0">
                <a:solidFill>
                  <a:schemeClr val="tx1"/>
                </a:solidFill>
              </a:rPr>
              <a:t>…</a:t>
            </a:r>
            <a:r>
              <a:rPr lang="ru-RU" sz="3600" dirty="0" err="1" smtClean="0">
                <a:solidFill>
                  <a:schemeClr val="tx1"/>
                </a:solidFill>
              </a:rPr>
              <a:t>дами</a:t>
            </a:r>
            <a:r>
              <a:rPr lang="ru-RU" sz="3600" dirty="0" smtClean="0">
                <a:solidFill>
                  <a:schemeClr val="tx1"/>
                </a:solidFill>
              </a:rPr>
              <a:t> благ…ухает сад.</a:t>
            </a:r>
            <a:endParaRPr lang="ru-RU" sz="3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3412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>
            <a:noAutofit/>
          </a:bodyPr>
          <a:lstStyle/>
          <a:p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 </a:t>
            </a:r>
            <a:r>
              <a:rPr lang="ru-RU" sz="2800" dirty="0"/>
              <a:t>А- подлежащим, </a:t>
            </a:r>
            <a:r>
              <a:rPr lang="ru-RU" sz="2800" dirty="0" smtClean="0"/>
              <a:t>Б- </a:t>
            </a:r>
            <a:r>
              <a:rPr lang="ru-RU" sz="2800" dirty="0"/>
              <a:t>сказуемым, </a:t>
            </a:r>
            <a:br>
              <a:rPr lang="ru-RU" sz="2800" dirty="0"/>
            </a:br>
            <a:r>
              <a:rPr lang="ru-RU" sz="2800" dirty="0" smtClean="0"/>
              <a:t>В </a:t>
            </a:r>
            <a:r>
              <a:rPr lang="ru-RU" sz="2800" dirty="0"/>
              <a:t>–дополнением, </a:t>
            </a:r>
            <a:r>
              <a:rPr lang="ru-RU" sz="2800" dirty="0" smtClean="0"/>
              <a:t>Г </a:t>
            </a:r>
            <a:r>
              <a:rPr lang="ru-RU" sz="2800" dirty="0"/>
              <a:t>–определением,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Д </a:t>
            </a:r>
            <a:r>
              <a:rPr lang="ru-RU" sz="2800" dirty="0"/>
              <a:t>– обстоятельство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88840"/>
            <a:ext cx="8229600" cy="4137323"/>
          </a:xfrm>
        </p:spPr>
        <p:txBody>
          <a:bodyPr>
            <a:normAutofit fontScale="25000" lnSpcReduction="20000"/>
          </a:bodyPr>
          <a:lstStyle/>
          <a:p>
            <a:pPr lvl="0">
              <a:buNone/>
            </a:pPr>
            <a:r>
              <a:rPr lang="ru-RU" sz="14400" dirty="0" smtClean="0">
                <a:latin typeface="Times New Roman" pitchFamily="18" charset="0"/>
                <a:cs typeface="Times New Roman" pitchFamily="18" charset="0"/>
              </a:rPr>
              <a:t>1. Все </a:t>
            </a:r>
            <a:r>
              <a:rPr lang="ru-RU" sz="14400" dirty="0">
                <a:latin typeface="Times New Roman" pitchFamily="18" charset="0"/>
                <a:cs typeface="Times New Roman" pitchFamily="18" charset="0"/>
              </a:rPr>
              <a:t>серые, карие, синие глазки смешались, как в поле цветы.</a:t>
            </a:r>
          </a:p>
          <a:p>
            <a:pPr lvl="0">
              <a:buNone/>
            </a:pPr>
            <a:r>
              <a:rPr lang="ru-RU" sz="14400" dirty="0" smtClean="0">
                <a:latin typeface="Times New Roman" pitchFamily="18" charset="0"/>
                <a:cs typeface="Times New Roman" pitchFamily="18" charset="0"/>
              </a:rPr>
              <a:t>2. Расчистился</a:t>
            </a:r>
            <a:r>
              <a:rPr lang="ru-RU" sz="14400" dirty="0">
                <a:latin typeface="Times New Roman" pitchFamily="18" charset="0"/>
                <a:cs typeface="Times New Roman" pitchFamily="18" charset="0"/>
              </a:rPr>
              <a:t>, раскрылся  золотисто –светлый запад.</a:t>
            </a:r>
          </a:p>
          <a:p>
            <a:pPr lvl="0">
              <a:buNone/>
            </a:pPr>
            <a:r>
              <a:rPr lang="ru-RU" sz="14400" dirty="0" smtClean="0">
                <a:latin typeface="Times New Roman" pitchFamily="18" charset="0"/>
                <a:cs typeface="Times New Roman" pitchFamily="18" charset="0"/>
              </a:rPr>
              <a:t>3. Сила</a:t>
            </a:r>
            <a:r>
              <a:rPr lang="ru-RU" sz="14400" dirty="0">
                <a:latin typeface="Times New Roman" pitchFamily="18" charset="0"/>
                <a:cs typeface="Times New Roman" pitchFamily="18" charset="0"/>
              </a:rPr>
              <a:t>, свет и красота ночи стали ослабевать.</a:t>
            </a:r>
          </a:p>
          <a:p>
            <a:pPr lvl="0">
              <a:buNone/>
            </a:pPr>
            <a:r>
              <a:rPr lang="ru-RU" sz="14400" dirty="0" smtClean="0">
                <a:latin typeface="Times New Roman" pitchFamily="18" charset="0"/>
                <a:cs typeface="Times New Roman" pitchFamily="18" charset="0"/>
              </a:rPr>
              <a:t>4. Свежо</a:t>
            </a:r>
            <a:r>
              <a:rPr lang="ru-RU" sz="14400" dirty="0">
                <a:latin typeface="Times New Roman" pitchFamily="18" charset="0"/>
                <a:cs typeface="Times New Roman" pitchFamily="18" charset="0"/>
              </a:rPr>
              <a:t>, хорошо запахло полем.</a:t>
            </a:r>
          </a:p>
          <a:p>
            <a:pPr lvl="0">
              <a:buNone/>
            </a:pPr>
            <a:r>
              <a:rPr lang="ru-RU" sz="14400" dirty="0" smtClean="0">
                <a:latin typeface="Times New Roman" pitchFamily="18" charset="0"/>
                <a:cs typeface="Times New Roman" pitchFamily="18" charset="0"/>
              </a:rPr>
              <a:t>5. Берегите </a:t>
            </a:r>
            <a:r>
              <a:rPr lang="ru-RU" sz="14400" dirty="0">
                <a:latin typeface="Times New Roman" pitchFamily="18" charset="0"/>
                <a:cs typeface="Times New Roman" pitchFamily="18" charset="0"/>
              </a:rPr>
              <a:t>старых людей от обид, холодов, огня</a:t>
            </a:r>
          </a:p>
          <a:p>
            <a:pPr>
              <a:buNone/>
            </a:pPr>
            <a:r>
              <a:rPr lang="ru-RU" sz="14400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физминутка</a:t>
            </a:r>
            <a:endParaRPr lang="ru-RU" dirty="0"/>
          </a:p>
        </p:txBody>
      </p:sp>
      <p:pic>
        <p:nvPicPr>
          <p:cNvPr id="1026" name="Picture 2" descr="C:\Users\user\Downloads\4i9aG6A6T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4701" y="1600200"/>
            <a:ext cx="7834598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/>
              <a:t>Дополните  текст  однородными членами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348880"/>
            <a:ext cx="8229600" cy="3777283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sz="4400" dirty="0" smtClean="0"/>
              <a:t>         Зимний </a:t>
            </a:r>
            <a:r>
              <a:rPr lang="ru-RU" sz="4400" dirty="0"/>
              <a:t>день ярок. Снег переливается серебром. Деревья  украшены  инеем.</a:t>
            </a:r>
          </a:p>
          <a:p>
            <a:pPr>
              <a:buNone/>
            </a:pPr>
            <a:r>
              <a:rPr lang="ru-RU" sz="4400" dirty="0"/>
              <a:t> </a:t>
            </a:r>
          </a:p>
          <a:p>
            <a:pPr>
              <a:buNone/>
            </a:pPr>
            <a:r>
              <a:rPr lang="ru-RU" sz="4400" b="1" dirty="0" smtClean="0"/>
              <a:t>   Слова </a:t>
            </a:r>
            <a:r>
              <a:rPr lang="ru-RU" sz="4400" b="1" dirty="0"/>
              <a:t>для справок</a:t>
            </a:r>
            <a:r>
              <a:rPr lang="ru-RU" sz="4400" dirty="0"/>
              <a:t>: нарядный, искрится, кусты, крыши домов</a:t>
            </a:r>
          </a:p>
          <a:p>
            <a:pPr>
              <a:buNone/>
            </a:pPr>
            <a:r>
              <a:rPr lang="ru-RU" dirty="0"/>
              <a:t> 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sz="4000" dirty="0"/>
              <a:t>Исправьте ошибки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4525963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r>
              <a:rPr lang="ru-RU" sz="4000" dirty="0" smtClean="0"/>
              <a:t>1. Гринёв  </a:t>
            </a:r>
            <a:r>
              <a:rPr lang="ru-RU" sz="4000" dirty="0"/>
              <a:t>был смел, благороден и честный </a:t>
            </a:r>
            <a:endParaRPr lang="ru-RU" sz="4000" dirty="0" smtClean="0"/>
          </a:p>
          <a:p>
            <a:pPr lvl="0">
              <a:buNone/>
            </a:pPr>
            <a:r>
              <a:rPr lang="ru-RU" sz="4000" dirty="0" smtClean="0"/>
              <a:t>2.  </a:t>
            </a:r>
            <a:r>
              <a:rPr lang="ru-RU" sz="4000" dirty="0" smtClean="0"/>
              <a:t>Я </a:t>
            </a:r>
            <a:r>
              <a:rPr lang="ru-RU" sz="4000" dirty="0"/>
              <a:t>люблю  сочинять стихи и чтение</a:t>
            </a:r>
          </a:p>
          <a:p>
            <a:pPr lvl="0">
              <a:buNone/>
            </a:pPr>
            <a:r>
              <a:rPr lang="ru-RU" sz="4000" dirty="0" smtClean="0"/>
              <a:t>3.  </a:t>
            </a:r>
            <a:r>
              <a:rPr lang="ru-RU" sz="4000" dirty="0" smtClean="0"/>
              <a:t>Слова  </a:t>
            </a:r>
            <a:r>
              <a:rPr lang="ru-RU" sz="4000" dirty="0"/>
              <a:t>судьи завораживали  силой, пугают  </a:t>
            </a:r>
            <a:r>
              <a:rPr lang="ru-RU" sz="4000" dirty="0" smtClean="0"/>
              <a:t>строгостью</a:t>
            </a:r>
            <a:endParaRPr lang="ru-RU" sz="4000" dirty="0"/>
          </a:p>
          <a:p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</TotalTime>
  <Words>191</Words>
  <Application>Microsoft Office PowerPoint</Application>
  <PresentationFormat>Экран (4:3)</PresentationFormat>
  <Paragraphs>90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Презентация PowerPoint</vt:lpstr>
      <vt:lpstr>Закончите предложения </vt:lpstr>
      <vt:lpstr>Презентация PowerPoint</vt:lpstr>
      <vt:lpstr>Признаки однородности</vt:lpstr>
      <vt:lpstr>Синтаксическая минутка</vt:lpstr>
      <vt:lpstr>  А- подлежащим, Б- сказуемым,  В –дополнением, Г –определением,  Д – обстоятельство</vt:lpstr>
      <vt:lpstr>физминутка</vt:lpstr>
      <vt:lpstr>Дополните  текст  однородными членами</vt:lpstr>
      <vt:lpstr>Исправьте ошибки </vt:lpstr>
      <vt:lpstr>Домашнее задание</vt:lpstr>
      <vt:lpstr>Рефлексия 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учитель</cp:lastModifiedBy>
  <cp:revision>22</cp:revision>
  <dcterms:created xsi:type="dcterms:W3CDTF">2015-12-16T19:06:18Z</dcterms:created>
  <dcterms:modified xsi:type="dcterms:W3CDTF">2019-01-15T08:15:15Z</dcterms:modified>
</cp:coreProperties>
</file>