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60" r:id="rId4"/>
    <p:sldId id="263" r:id="rId5"/>
    <p:sldId id="268" r:id="rId6"/>
    <p:sldId id="264" r:id="rId7"/>
    <p:sldId id="265" r:id="rId8"/>
    <p:sldId id="266" r:id="rId9"/>
    <p:sldId id="267" r:id="rId10"/>
    <p:sldId id="25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78B6C4-3D61-4DB3-BFDD-8AF7184AD7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FED1F3D-4F59-4030-A01A-515F461096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58DDAD7-EB79-4C0C-8FC9-3C6BF62D4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F9D59F4-340E-42A0-BAEF-5A88B9BC7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0D50870-5D50-4EDE-A226-85228BB25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904735"/>
      </p:ext>
    </p:extLst>
  </p:cSld>
  <p:clrMapOvr>
    <a:masterClrMapping/>
  </p:clrMapOvr>
  <p:transition spd="slow"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EE04920-53F5-4160-98EE-6CC498D3C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3FD4DF4-9D55-4AA5-99EF-FE6DC1E97B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70651D4-E27B-4ABA-B2EF-E595336DB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8BFC960-674A-4841-ADE1-719B1F127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377CCDF-7B49-4A9D-9629-FDE418C71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1016014"/>
      </p:ext>
    </p:extLst>
  </p:cSld>
  <p:clrMapOvr>
    <a:masterClrMapping/>
  </p:clrMapOvr>
  <p:transition spd="slow"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5583F8CF-33F9-4A4A-96E6-C7DA637731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2A53292-934B-441D-9376-529D893B1F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34D58B2-0DF2-4007-940C-A7D054EC2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A5FC5E0-59C5-4EDE-AFFB-96E424DD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8217821-E2FF-456E-97E8-0F8F01772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078592"/>
      </p:ext>
    </p:extLst>
  </p:cSld>
  <p:clrMapOvr>
    <a:masterClrMapping/>
  </p:clrMapOvr>
  <p:transition spd="slow"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1D4072-C256-4AA9-AE8C-1D563DB3E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6E8A89A-7E9A-47F7-9E34-21FF5854E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1647AF2-2ACF-4993-8A0C-CF1562D55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DBA5AF0-D803-4C28-BF0D-A9A2129C2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E2C518A-CD8D-45E0-8D7A-4F3D1ED9E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6320377"/>
      </p:ext>
    </p:extLst>
  </p:cSld>
  <p:clrMapOvr>
    <a:masterClrMapping/>
  </p:clrMapOvr>
  <p:transition spd="slow"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F54216D-41B4-42D2-8EBD-81BC483D5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A35492C-E964-4E95-A753-FD6DD37CF7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5C07224-4881-4827-AFF9-3406E8F6C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04B7175-C040-4345-BD7E-BC75B109F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6F8E02D-AE01-4C31-847C-377BA3D0D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3011521"/>
      </p:ext>
    </p:extLst>
  </p:cSld>
  <p:clrMapOvr>
    <a:masterClrMapping/>
  </p:clrMapOvr>
  <p:transition spd="slow"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5BE091-8177-4E08-9EB1-0C8D07A08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88D07DC-7DC9-4411-B65D-166FA39414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854728B-5D96-4541-8676-AED740F66D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63086EB-A472-4623-9A6C-2697ADBCA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DCEC0B4-E76F-4D5D-A991-4BDC320BF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7C0F7EA-58FB-4CF7-892D-32C92F678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697497"/>
      </p:ext>
    </p:extLst>
  </p:cSld>
  <p:clrMapOvr>
    <a:masterClrMapping/>
  </p:clrMapOvr>
  <p:transition spd="slow"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AA5383A-DA6C-4F92-AEA3-9FA9C60BC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8C1E037-E42D-444F-9F20-20FA2DBAB4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41D6118-4036-4A19-8227-F129411844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0F920F5-7E0D-4066-A6C6-31C6CD0820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5A058066-2229-4672-9E70-696DD3DD07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EF4923AC-706A-4F4C-A68F-D764DDED9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BA6ECE1-B105-4160-A11B-20A2AD908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5562518A-809A-4FB5-BF5B-A7BC7F70A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468235"/>
      </p:ext>
    </p:extLst>
  </p:cSld>
  <p:clrMapOvr>
    <a:masterClrMapping/>
  </p:clrMapOvr>
  <p:transition spd="slow"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8B785C4-AB7C-4571-A54E-3EA2798B1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0D890BD-E392-4FD7-8536-35271E66B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E4F8169-5058-4626-91A1-544FF8753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7A7BB7C6-F28E-4D22-9934-119809CB0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0557787"/>
      </p:ext>
    </p:extLst>
  </p:cSld>
  <p:clrMapOvr>
    <a:masterClrMapping/>
  </p:clrMapOvr>
  <p:transition spd="slow"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2C58E20E-66C8-41A5-B32A-B71A92EDD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C61D288-4EB0-429C-AC21-989C2D0FC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C0B0E1CA-93E3-42C8-B6EA-92C8BE2E4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0445052"/>
      </p:ext>
    </p:extLst>
  </p:cSld>
  <p:clrMapOvr>
    <a:masterClrMapping/>
  </p:clrMapOvr>
  <p:transition spd="slow"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FFB0AF6-83D7-430F-BB6E-D07BA694E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50E6DD8-C79D-4F31-9C95-5F91753DB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F5E04C6-5A89-4B3C-AD70-BB945384CC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2CD86F7-6D75-427F-A816-146FADA57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5DE5D6A-3A42-48D4-B231-CD3EF0C09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6B892C6-447C-4BFF-9F48-9B885E7F8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4863528"/>
      </p:ext>
    </p:extLst>
  </p:cSld>
  <p:clrMapOvr>
    <a:masterClrMapping/>
  </p:clrMapOvr>
  <p:transition spd="slow"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EA914A-3B37-4E97-8E6C-9D232FCAC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6601B90E-A3D7-41EC-AC66-E27F97DA03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A573A6A-5A67-4C4E-9FB5-0021171ED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02FE563-CF16-4D15-896E-6E5A05BFB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55D9572-E1DC-4A83-8C00-2198F945D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005D33D-E05B-4089-ACBB-D4D7BA77A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0067491"/>
      </p:ext>
    </p:extLst>
  </p:cSld>
  <p:clrMapOvr>
    <a:masterClrMapping/>
  </p:clrMapOvr>
  <p:transition spd="slow"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D26105-4BD8-4473-A604-56ACC318D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DA2898A-1CD4-4F18-92F9-4DF2B593CD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7EA1BC0-037C-4CB0-B6CB-C28DFB2E96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231EC-6EAC-40E3-B9DA-0503B22BCA6A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60C2C8A-8257-4944-8DCC-785338508B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78F7576-2318-4B9C-8ADC-FFE157D1B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50C0B-E88A-425B-88A7-7EE491CCB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5900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l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.mycdn.me/i?r=AzEPZsRbOZEKgBhR0XGMT1Rk1izS3qu9YLFqRAJuUKPwe6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049491" y="5375564"/>
            <a:ext cx="3851564" cy="12746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Павлухин Игорь </a:t>
            </a:r>
          </a:p>
          <a:p>
            <a:pPr algn="ctr"/>
            <a:r>
              <a:rPr lang="ru-RU" dirty="0" smtClean="0"/>
              <a:t>4 «Б» класс</a:t>
            </a:r>
          </a:p>
          <a:p>
            <a:pPr algn="ctr"/>
            <a:r>
              <a:rPr lang="ru-RU" dirty="0" smtClean="0"/>
              <a:t>МОУ СОШ №31 </a:t>
            </a:r>
          </a:p>
          <a:p>
            <a:pPr algn="ctr"/>
            <a:r>
              <a:rPr lang="ru-RU" dirty="0" smtClean="0"/>
              <a:t>Г.о.Подольск</a:t>
            </a:r>
            <a:endParaRPr lang="ru-RU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6564974-4FF3-4DB9-9E1C-4EB5B5AAD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40164"/>
            <a:ext cx="10515600" cy="4351338"/>
          </a:xfrm>
        </p:spPr>
        <p:txBody>
          <a:bodyPr/>
          <a:lstStyle/>
          <a:p>
            <a:r>
              <a:rPr lang="ru-RU" sz="4800" b="1" dirty="0"/>
              <a:t>...Помните! Через века, через года, - 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ru-RU" sz="4800" b="1" dirty="0"/>
              <a:t>помните! 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ru-RU" sz="4800" b="1" dirty="0"/>
              <a:t>О тех, кто уже не придет никогда, - 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ru-RU" sz="4800" b="1" dirty="0"/>
              <a:t>помните! </a:t>
            </a:r>
            <a:endParaRPr lang="ru-RU" sz="4800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B1360B4-F8F9-4DAA-86E7-B56301B847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167" y="4390736"/>
            <a:ext cx="8885860" cy="24672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816879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59E9B1F-5F17-4244-837F-CF65691D8E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290C559-C58A-45D0-8400-4CFE4BE6BC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0CFBCCC-379A-473C-89B4-7511FD25F4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4950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D5C9C88-9289-4802-BD9A-4CC460502384}"/>
              </a:ext>
            </a:extLst>
          </p:cNvPr>
          <p:cNvSpPr txBox="1"/>
          <p:nvPr/>
        </p:nvSpPr>
        <p:spPr>
          <a:xfrm>
            <a:off x="2022764" y="140677"/>
            <a:ext cx="101692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ОНИ ЗАЩИЩАЛИ РОДИНУ!</a:t>
            </a:r>
          </a:p>
        </p:txBody>
      </p:sp>
      <p:pic>
        <p:nvPicPr>
          <p:cNvPr id="7" name="Picture 2" descr="https://avatars.mds.yandex.net/get-pdb/2850120/c9218c9f-8178-4994-a26c-dd31db5cafb6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78409" cy="15784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6293458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0AEF50-AD75-42F9-A7DE-A5FF58947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636" y="365125"/>
            <a:ext cx="9414164" cy="1325563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Великая отечественная война в цифрах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97AF5B-3499-49C3-B59E-B2F9F0E7407C}"/>
              </a:ext>
            </a:extLst>
          </p:cNvPr>
          <p:cNvSpPr>
            <a:spLocks noGrp="1"/>
          </p:cNvSpPr>
          <p:nvPr>
            <p:ph idx="1"/>
          </p:nvPr>
        </p:nvSpPr>
        <p:spPr>
          <a:blipFill dpi="0" rotWithShape="1">
            <a:blip r:embed="rId3" cstate="print">
              <a:alphaModFix amt="42000"/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r>
              <a:rPr lang="ru-RU" dirty="0"/>
              <a:t>Общий потери СССР - 27 000 000 человек</a:t>
            </a:r>
          </a:p>
          <a:p>
            <a:r>
              <a:rPr lang="ru-RU" dirty="0"/>
              <a:t>Военные потери - </a:t>
            </a:r>
            <a:r>
              <a:rPr lang="ru-RU" b="1" dirty="0"/>
              <a:t>11 444 100 человек </a:t>
            </a:r>
          </a:p>
          <a:p>
            <a:r>
              <a:rPr lang="ru-RU" b="1" dirty="0"/>
              <a:t>8 668 400 человек</a:t>
            </a:r>
            <a:r>
              <a:rPr lang="ru-RU" dirty="0"/>
              <a:t> (6 818 300 солдат погибло в боях, госпиталях, а 1 850 100 человек не вернулось из плена)</a:t>
            </a:r>
          </a:p>
          <a:p>
            <a:r>
              <a:rPr lang="ru-RU" dirty="0"/>
              <a:t>Потери вермахта, войск СС и прочих военных формирований Третьего рейха, действовавших на советско-германском фронте, составили </a:t>
            </a:r>
            <a:r>
              <a:rPr lang="ru-RU" b="1" dirty="0"/>
              <a:t>7 181 100 человек</a:t>
            </a:r>
          </a:p>
          <a:p>
            <a:r>
              <a:rPr lang="ru-RU" dirty="0"/>
              <a:t>Безвозвратные потери войск союзников Третьего рейха составили в общей сложности </a:t>
            </a:r>
            <a:r>
              <a:rPr lang="ru-RU" b="1" dirty="0"/>
              <a:t>1 468 145 человек</a:t>
            </a:r>
            <a:r>
              <a:rPr lang="ru-RU" dirty="0"/>
              <a:t>. Число погибших солдат составляет </a:t>
            </a:r>
            <a:r>
              <a:rPr lang="ru-RU" b="1" dirty="0"/>
              <a:t>4 270 700</a:t>
            </a:r>
            <a:r>
              <a:rPr lang="ru-RU" dirty="0"/>
              <a:t> и </a:t>
            </a:r>
            <a:r>
              <a:rPr lang="ru-RU" b="1" dirty="0"/>
              <a:t>806 000 человек</a:t>
            </a:r>
            <a:r>
              <a:rPr lang="ru-RU" dirty="0"/>
              <a:t> соответственно</a:t>
            </a:r>
          </a:p>
          <a:p>
            <a:endParaRPr lang="ru-RU" b="1" dirty="0"/>
          </a:p>
          <a:p>
            <a:endParaRPr lang="ru-RU" dirty="0"/>
          </a:p>
        </p:txBody>
      </p:sp>
      <p:pic>
        <p:nvPicPr>
          <p:cNvPr id="9218" name="Picture 2" descr="https://avatars.mds.yandex.net/get-pdb/2850120/c9218c9f-8178-4994-a26c-dd31db5cafb6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78409" cy="15784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0869921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0AEF50-AD75-42F9-A7DE-A5FF58947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5672" y="103868"/>
            <a:ext cx="9608127" cy="6799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</a:rPr>
              <a:t>Подвиги героев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97AF5B-3499-49C3-B59E-B2F9F0E74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1436" y="1099788"/>
            <a:ext cx="10773229" cy="5393191"/>
          </a:xfrm>
          <a:blipFill dpi="0" rotWithShape="1">
            <a:blip r:embed="rId3" cstate="print">
              <a:alphaModFix amt="42000"/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r>
              <a:rPr lang="ru-RU" dirty="0"/>
              <a:t>• </a:t>
            </a:r>
            <a:r>
              <a:rPr lang="ru-RU" b="1" dirty="0"/>
              <a:t>32 уничтоженных судна</a:t>
            </a:r>
            <a:r>
              <a:rPr lang="ru-RU" dirty="0"/>
              <a:t> на счету контр-адмирала советского флота Александра Шабалина. Это самый невероятный результат в истории, потому что воевал Шабалин на обыкновенном торпедном катернике.</a:t>
            </a:r>
          </a:p>
          <a:p>
            <a:r>
              <a:rPr lang="ru-RU" dirty="0"/>
              <a:t>•</a:t>
            </a:r>
            <a:r>
              <a:rPr lang="ru-RU" b="1" dirty="0"/>
              <a:t> 37 танков и САУ</a:t>
            </a:r>
            <a:r>
              <a:rPr lang="ru-RU" dirty="0"/>
              <a:t> подбили братья Дмитрий и Яков Луканины, лучшие командир и наводчик артиллерии Великой Отечественной войны. 152-миллиметровая гаубица, из которой герои вели огонь, находится в Военно-историческом музее артиллерии, инженерных войск и войск связи Санкт-Петербурга.</a:t>
            </a:r>
          </a:p>
          <a:p>
            <a:r>
              <a:rPr lang="ru-RU" dirty="0"/>
              <a:t>• </a:t>
            </a:r>
            <a:r>
              <a:rPr lang="ru-RU" b="1" dirty="0"/>
              <a:t>52 уничтоженных танка</a:t>
            </a:r>
            <a:r>
              <a:rPr lang="ru-RU" dirty="0"/>
              <a:t> за спиной у аса Дмитрия Лавриненко. В первые дни его танк вышел из строя. На протяжении всех боевых действий его машина горела трижды. </a:t>
            </a:r>
          </a:p>
        </p:txBody>
      </p:sp>
      <p:pic>
        <p:nvPicPr>
          <p:cNvPr id="4" name="Picture 2" descr="https://avatars.mds.yandex.net/get-pdb/2850120/c9218c9f-8178-4994-a26c-dd31db5cafb6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36073" cy="1136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1108114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0AEF50-AD75-42F9-A7DE-A5FF58947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868"/>
            <a:ext cx="10515600" cy="6799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</a:rPr>
              <a:t>Подвиги героев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97AF5B-3499-49C3-B59E-B2F9F0E74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0515"/>
            <a:ext cx="10773229" cy="5393191"/>
          </a:xfrm>
          <a:blipFill dpi="0" rotWithShape="1">
            <a:blip r:embed="rId3" cstate="print">
              <a:alphaModFix amt="42000"/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r>
              <a:rPr lang="ru-RU" dirty="0"/>
              <a:t>Однако это не помешало ему поставить свой рекорд за невероятные сроки — всего 2,5 месяца ушло на подрыв 52 вражеских танков.</a:t>
            </a:r>
          </a:p>
          <a:p>
            <a:r>
              <a:rPr lang="ru-RU" dirty="0"/>
              <a:t>• </a:t>
            </a:r>
            <a:r>
              <a:rPr lang="ru-RU" b="1" dirty="0"/>
              <a:t>64 сбитых самолёта</a:t>
            </a:r>
            <a:r>
              <a:rPr lang="ru-RU" dirty="0"/>
              <a:t> на счету у Ивана Кожедуба. Он признан наиболее результативным лётчиком-истребителем и трижды представлен к званию Героя Советского Союза.</a:t>
            </a:r>
          </a:p>
          <a:p>
            <a:r>
              <a:rPr lang="ru-RU" dirty="0"/>
              <a:t>• </a:t>
            </a:r>
            <a:r>
              <a:rPr lang="ru-RU" b="1" dirty="0"/>
              <a:t>702 вражеских солдата</a:t>
            </a:r>
            <a:r>
              <a:rPr lang="ru-RU" dirty="0"/>
              <a:t> убил снайпер Михаил Сурков. До сих пор неизвестно, почему Михаил не был представлен к званию Героя Советского Союза, однако сам снайпер говорил, что лучшей наградой для него является избавление Родины от врагов.</a:t>
            </a:r>
          </a:p>
          <a:p>
            <a:r>
              <a:rPr lang="ru-RU" dirty="0"/>
              <a:t>•</a:t>
            </a:r>
            <a:r>
              <a:rPr lang="ru-RU" b="1" dirty="0"/>
              <a:t> 920 солдат</a:t>
            </a:r>
            <a:r>
              <a:rPr lang="ru-RU" dirty="0"/>
              <a:t> сразил пулемётом Ханпаша </a:t>
            </a:r>
            <a:r>
              <a:rPr lang="ru-RU" dirty="0" err="1"/>
              <a:t>Нурадилов</a:t>
            </a:r>
            <a:r>
              <a:rPr lang="ru-RU" dirty="0"/>
              <a:t>. Был тяжело ранен в ходе Сталинградской битвы, но так и не оставил орудия до самой смерти.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https://avatars.mds.yandex.net/get-pdb/2850120/c9218c9f-8178-4994-a26c-dd31db5cafb6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52945" cy="10529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0976692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0AEF50-AD75-42F9-A7DE-A5FF58947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4514" y="261257"/>
            <a:ext cx="6389914" cy="1814285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</a:rPr>
              <a:t>Мой дед – Костин Владимир Иванович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1955E55-0B68-497D-9931-AA39CA1798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31835" y="1187488"/>
            <a:ext cx="6018591" cy="45139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427FACD-7FB3-4AA7-8652-32C8E408CAAB}"/>
              </a:ext>
            </a:extLst>
          </p:cNvPr>
          <p:cNvSpPr txBox="1"/>
          <p:nvPr/>
        </p:nvSpPr>
        <p:spPr>
          <a:xfrm>
            <a:off x="5442856" y="1920137"/>
            <a:ext cx="582149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Ушёл на фронт в 18 лет, был миномётчиком, командовал пулемётным взводом, защищал Сталинград, освобождал </a:t>
            </a:r>
          </a:p>
          <a:p>
            <a:r>
              <a:rPr lang="ru-RU" sz="3600" dirty="0"/>
              <a:t>Чехословакию.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780375D-8C01-4B95-A2F1-3BE0431151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525" y="4202849"/>
            <a:ext cx="2834985" cy="2267216"/>
          </a:xfrm>
          <a:prstGeom prst="rect">
            <a:avLst/>
          </a:prstGeom>
        </p:spPr>
      </p:pic>
      <p:pic>
        <p:nvPicPr>
          <p:cNvPr id="6" name="Picture 2" descr="https://avatars.mds.yandex.net/get-pdb/2850120/c9218c9f-8178-4994-a26c-dd31db5cafb6/s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097491" y="0"/>
            <a:ext cx="1094509" cy="10945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8654766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0AEF50-AD75-42F9-A7DE-A5FF58947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868"/>
            <a:ext cx="10515600" cy="6799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</a:rPr>
              <a:t>Награждён орденом Красной звезды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D476EE8-4413-40BD-B53E-4D97D95C99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606176"/>
            <a:ext cx="11829143" cy="486719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8667F7A-4957-49D2-A2D3-3277111D61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2" y="882935"/>
            <a:ext cx="1476296" cy="1476296"/>
          </a:xfrm>
          <a:prstGeom prst="rect">
            <a:avLst/>
          </a:prstGeom>
        </p:spPr>
      </p:pic>
      <p:pic>
        <p:nvPicPr>
          <p:cNvPr id="6" name="Picture 2" descr="https://avatars.mds.yandex.net/get-pdb/2850120/c9218c9f-8178-4994-a26c-dd31db5cafb6/s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2691" y="0"/>
            <a:ext cx="1399309" cy="13993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1837934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0AEF50-AD75-42F9-A7DE-A5FF58947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868"/>
            <a:ext cx="10515600" cy="6799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</a:rPr>
              <a:t>Удостоен Ордена Отечественной войны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9CBAB4FC-7027-4E37-86E4-D462A5B9A2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524000"/>
            <a:ext cx="11829143" cy="4702629"/>
          </a:xfr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C22337F-3EA8-4734-A1FA-985EEAA820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3487" y="783773"/>
            <a:ext cx="1520456" cy="14938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48809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0AEF50-AD75-42F9-A7DE-A5FF58947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868"/>
            <a:ext cx="10515600" cy="6799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</a:rPr>
              <a:t>Получил медаль за боевые заслуги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474BEF24-27E9-449A-8FD4-395427ACA9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" y="2033362"/>
            <a:ext cx="11669486" cy="4136571"/>
          </a:xfr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18A9A91-F576-45D9-8156-E1EDAF8DCB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2030942"/>
            <a:ext cx="1553029" cy="2070705"/>
          </a:xfrm>
          <a:prstGeom prst="rect">
            <a:avLst/>
          </a:prstGeom>
        </p:spPr>
      </p:pic>
      <p:pic>
        <p:nvPicPr>
          <p:cNvPr id="5" name="Picture 2" descr="https://avatars.mds.yandex.net/get-pdb/2850120/c9218c9f-8178-4994-a26c-dd31db5cafb6/s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13591" y="0"/>
            <a:ext cx="1578409" cy="15784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5741367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91</Words>
  <Application>Microsoft Office PowerPoint</Application>
  <PresentationFormat>Произвольный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Великая отечественная война в цифрах</vt:lpstr>
      <vt:lpstr>Подвиги героев</vt:lpstr>
      <vt:lpstr>Подвиги героев</vt:lpstr>
      <vt:lpstr>Мой дед – Костин Владимир Иванович</vt:lpstr>
      <vt:lpstr>Награждён орденом Красной звезды</vt:lpstr>
      <vt:lpstr>Удостоен Ордена Отечественной войны</vt:lpstr>
      <vt:lpstr>Получил медаль за боевые заслуги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ekaterinav23@yandex.ru</dc:creator>
  <cp:lastModifiedBy>Надежда Лонина</cp:lastModifiedBy>
  <cp:revision>18</cp:revision>
  <dcterms:created xsi:type="dcterms:W3CDTF">2020-04-26T17:44:51Z</dcterms:created>
  <dcterms:modified xsi:type="dcterms:W3CDTF">2020-05-07T11:29:27Z</dcterms:modified>
</cp:coreProperties>
</file>