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EE70-12B4-4017-AE92-A93C27D01E93}" type="datetimeFigureOut">
              <a:rPr lang="ru-RU" smtClean="0"/>
              <a:t>28.06.2021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990D-0699-4371-B107-95E21A494C80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5564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EE70-12B4-4017-AE92-A93C27D01E93}" type="datetimeFigureOut">
              <a:rPr lang="ru-RU" smtClean="0"/>
              <a:t>28.06.2021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990D-0699-4371-B107-95E21A494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032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EE70-12B4-4017-AE92-A93C27D01E93}" type="datetimeFigureOut">
              <a:rPr lang="ru-RU" smtClean="0"/>
              <a:t>28.06.2021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990D-0699-4371-B107-95E21A494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115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EE70-12B4-4017-AE92-A93C27D01E93}" type="datetimeFigureOut">
              <a:rPr lang="ru-RU" smtClean="0"/>
              <a:t>28.06.2021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990D-0699-4371-B107-95E21A494C8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5643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EE70-12B4-4017-AE92-A93C27D01E93}" type="datetimeFigureOut">
              <a:rPr lang="ru-RU" smtClean="0"/>
              <a:t>28.06.2021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990D-0699-4371-B107-95E21A494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1271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EE70-12B4-4017-AE92-A93C27D01E93}" type="datetimeFigureOut">
              <a:rPr lang="ru-RU" smtClean="0"/>
              <a:t>28.06.2021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990D-0699-4371-B107-95E21A494C8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2072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EE70-12B4-4017-AE92-A93C27D01E93}" type="datetimeFigureOut">
              <a:rPr lang="ru-RU" smtClean="0"/>
              <a:t>28.06.2021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990D-0699-4371-B107-95E21A494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4773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EE70-12B4-4017-AE92-A93C27D01E93}" type="datetimeFigureOut">
              <a:rPr lang="ru-RU" smtClean="0"/>
              <a:t>28.06.2021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990D-0699-4371-B107-95E21A494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3150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EE70-12B4-4017-AE92-A93C27D01E93}" type="datetimeFigureOut">
              <a:rPr lang="ru-RU" smtClean="0"/>
              <a:t>28.06.2021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990D-0699-4371-B107-95E21A494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35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EE70-12B4-4017-AE92-A93C27D01E93}" type="datetimeFigureOut">
              <a:rPr lang="ru-RU" smtClean="0"/>
              <a:t>28.06.2021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990D-0699-4371-B107-95E21A494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122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EE70-12B4-4017-AE92-A93C27D01E93}" type="datetimeFigureOut">
              <a:rPr lang="ru-RU" smtClean="0"/>
              <a:t>28.06.2021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990D-0699-4371-B107-95E21A494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699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EE70-12B4-4017-AE92-A93C27D01E93}" type="datetimeFigureOut">
              <a:rPr lang="ru-RU" smtClean="0"/>
              <a:t>28.06.2021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990D-0699-4371-B107-95E21A494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547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EE70-12B4-4017-AE92-A93C27D01E93}" type="datetimeFigureOut">
              <a:rPr lang="ru-RU" smtClean="0"/>
              <a:t>28.06.2021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990D-0699-4371-B107-95E21A494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904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EE70-12B4-4017-AE92-A93C27D01E93}" type="datetimeFigureOut">
              <a:rPr lang="ru-RU" smtClean="0"/>
              <a:t>28.06.2021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990D-0699-4371-B107-95E21A494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323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EE70-12B4-4017-AE92-A93C27D01E93}" type="datetimeFigureOut">
              <a:rPr lang="ru-RU" smtClean="0"/>
              <a:t>28.06.2021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990D-0699-4371-B107-95E21A494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380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EE70-12B4-4017-AE92-A93C27D01E93}" type="datetimeFigureOut">
              <a:rPr lang="ru-RU" smtClean="0"/>
              <a:t>28.06.2021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990D-0699-4371-B107-95E21A494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27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EE70-12B4-4017-AE92-A93C27D01E93}" type="datetimeFigureOut">
              <a:rPr lang="ru-RU" smtClean="0"/>
              <a:t>28.06.2021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990D-0699-4371-B107-95E21A494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375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918EE70-12B4-4017-AE92-A93C27D01E93}" type="datetimeFigureOut">
              <a:rPr lang="ru-RU" smtClean="0"/>
              <a:t>28.06.2021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B5F990D-0699-4371-B107-95E21A494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7702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&#1088;&#1076;&#1096;.&#1088;&#1092;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nstagram.com/p/CNuBQvUlBLK/?igshid=jydo3ewloe78" TargetMode="External"/><Relationship Id="rId3" Type="http://schemas.openxmlformats.org/officeDocument/2006/relationships/hyperlink" Target="https://www.instagram.com/p/CPItNphlvzR/?utm_medium=copy_link" TargetMode="External"/><Relationship Id="rId7" Type="http://schemas.openxmlformats.org/officeDocument/2006/relationships/hyperlink" Target="https://www.instagram.com/p/CN7jeU2le_Y/?igshid=1jz897du31r0s" TargetMode="External"/><Relationship Id="rId2" Type="http://schemas.openxmlformats.org/officeDocument/2006/relationships/hyperlink" Target="https://www.instagram.com/p/CO0Onfml_og/?utm_medium=copy_link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instagram.com/p/CN9ow-pFxEZ/?igshid=k4tsepjjitf3" TargetMode="External"/><Relationship Id="rId5" Type="http://schemas.openxmlformats.org/officeDocument/2006/relationships/hyperlink" Target="https://www.instagram.com/p/COPqCkHlw6-/?igshid=li9viv1uqfma" TargetMode="External"/><Relationship Id="rId4" Type="http://schemas.openxmlformats.org/officeDocument/2006/relationships/hyperlink" Target="https://www.instagram.com/p/CPSkP0rlyrH/?utm_medium=copy_link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5463" y="483877"/>
            <a:ext cx="9025666" cy="561015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626249" y="4173967"/>
            <a:ext cx="3851238" cy="1054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МОУ СОШ №31</a:t>
            </a:r>
          </a:p>
          <a:p>
            <a:pPr algn="ctr"/>
            <a:r>
              <a:rPr lang="ru-RU" dirty="0" err="1" smtClean="0"/>
              <a:t>г.о</a:t>
            </a:r>
            <a:r>
              <a:rPr lang="ru-RU" dirty="0" smtClean="0"/>
              <a:t>. Подольск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2039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75304"/>
            <a:ext cx="10686621" cy="5919095"/>
          </a:xfrm>
        </p:spPr>
        <p:txBody>
          <a:bodyPr/>
          <a:lstStyle/>
          <a:p>
            <a:r>
              <a:rPr lang="ru-RU" b="1" dirty="0" smtClean="0"/>
              <a:t>17.02.2021 года в МОУ СОШ №31 было проведено заседание первичного отделения Российского Движения Школьников </a:t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sz="1800" b="1" dirty="0" smtClean="0"/>
              <a:t>Председателем была назначена Духанина Олеся Александровна</a:t>
            </a:r>
            <a:br>
              <a:rPr lang="ru-RU" sz="1800" b="1" dirty="0" smtClean="0"/>
            </a:br>
            <a:r>
              <a:rPr lang="ru-RU" sz="1800" b="1" dirty="0" smtClean="0"/>
              <a:t>Куратором </a:t>
            </a:r>
            <a:r>
              <a:rPr lang="ru-RU" sz="1800" b="1" dirty="0" err="1" smtClean="0"/>
              <a:t>Гардер</a:t>
            </a:r>
            <a:r>
              <a:rPr lang="ru-RU" sz="1800" b="1" dirty="0" smtClean="0"/>
              <a:t> Мария Дмитриевна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45357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684213" y="537882"/>
            <a:ext cx="8534400" cy="5456518"/>
          </a:xfrm>
        </p:spPr>
        <p:txBody>
          <a:bodyPr/>
          <a:lstStyle/>
          <a:p>
            <a:r>
              <a:rPr lang="ru-RU" dirty="0" smtClean="0"/>
              <a:t>Первоначально в РДШ вступило несколько человек, которыми мы очень гордимся. Выбирались самые активные, самые мотивированные дети. </a:t>
            </a:r>
          </a:p>
          <a:p>
            <a:endParaRPr lang="ru-RU" dirty="0"/>
          </a:p>
          <a:p>
            <a:r>
              <a:rPr lang="ru-RU" dirty="0" smtClean="0"/>
              <a:t>На текущий момент в РДШ на базе МОУ СОШ №31 зарегистрировались 63 участника, но это только начало.</a:t>
            </a:r>
          </a:p>
          <a:p>
            <a:endParaRPr lang="ru-RU" dirty="0"/>
          </a:p>
          <a:p>
            <a:r>
              <a:rPr lang="ru-RU" dirty="0" smtClean="0"/>
              <a:t>С марта 2021 г. по июнь 2021 г. активисты имели возможность самостоятельно участвовать в конкурсах на сайте РДШ. РФ (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://xn--d1axz.xn--p1ai</a:t>
            </a:r>
            <a:r>
              <a:rPr lang="en-US" dirty="0" smtClean="0">
                <a:hlinkClick r:id="rId2"/>
              </a:rPr>
              <a:t>/</a:t>
            </a:r>
            <a:r>
              <a:rPr lang="ru-RU" dirty="0" smtClean="0"/>
              <a:t>), а так же были организованы некоторые мероприятия, с участием активистов.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6502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684213" y="537882"/>
            <a:ext cx="8534400" cy="5456518"/>
          </a:xfrm>
        </p:spPr>
        <p:txBody>
          <a:bodyPr/>
          <a:lstStyle/>
          <a:p>
            <a:r>
              <a:rPr lang="ru-RU" dirty="0" smtClean="0"/>
              <a:t>ЭТАПЫ работы</a:t>
            </a:r>
          </a:p>
          <a:p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На педагогическом совещании всем учителям школы было объявлено о вступлении школы в РДШ.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Классные руководители и учителя начали мотивировать, агитировать и подключать к РДШ учащихся школы.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Куратор школы присутствовала на всех собраниях, в </a:t>
            </a:r>
            <a:r>
              <a:rPr lang="ru-RU" dirty="0" err="1" smtClean="0"/>
              <a:t>т.ч</a:t>
            </a:r>
            <a:r>
              <a:rPr lang="ru-RU" dirty="0" smtClean="0"/>
              <a:t>. и на областной встрече в г. Люберцы.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Были проведены мероприятия в рамках РДШ.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Был представлен отчет  о деятельности.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На текущем этапе планируется расширение деятельности РДШ в рамках МОУ СОШ №31</a:t>
            </a:r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1518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79232" y="177800"/>
            <a:ext cx="3392937" cy="63978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Мероприятия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88849"/>
              </p:ext>
            </p:extLst>
          </p:nvPr>
        </p:nvGraphicFramePr>
        <p:xfrm>
          <a:off x="387276" y="1183342"/>
          <a:ext cx="11467652" cy="50130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8678">
                  <a:extLst>
                    <a:ext uri="{9D8B030D-6E8A-4147-A177-3AD203B41FA5}">
                      <a16:colId xmlns:a16="http://schemas.microsoft.com/office/drawing/2014/main" val="1046886009"/>
                    </a:ext>
                  </a:extLst>
                </a:gridCol>
                <a:gridCol w="1847791">
                  <a:extLst>
                    <a:ext uri="{9D8B030D-6E8A-4147-A177-3AD203B41FA5}">
                      <a16:colId xmlns:a16="http://schemas.microsoft.com/office/drawing/2014/main" val="311272871"/>
                    </a:ext>
                  </a:extLst>
                </a:gridCol>
                <a:gridCol w="518678">
                  <a:extLst>
                    <a:ext uri="{9D8B030D-6E8A-4147-A177-3AD203B41FA5}">
                      <a16:colId xmlns:a16="http://schemas.microsoft.com/office/drawing/2014/main" val="3014958331"/>
                    </a:ext>
                  </a:extLst>
                </a:gridCol>
                <a:gridCol w="643361">
                  <a:extLst>
                    <a:ext uri="{9D8B030D-6E8A-4147-A177-3AD203B41FA5}">
                      <a16:colId xmlns:a16="http://schemas.microsoft.com/office/drawing/2014/main" val="76670935"/>
                    </a:ext>
                  </a:extLst>
                </a:gridCol>
                <a:gridCol w="3646541">
                  <a:extLst>
                    <a:ext uri="{9D8B030D-6E8A-4147-A177-3AD203B41FA5}">
                      <a16:colId xmlns:a16="http://schemas.microsoft.com/office/drawing/2014/main" val="2918349609"/>
                    </a:ext>
                  </a:extLst>
                </a:gridCol>
                <a:gridCol w="3590226">
                  <a:extLst>
                    <a:ext uri="{9D8B030D-6E8A-4147-A177-3AD203B41FA5}">
                      <a16:colId xmlns:a16="http://schemas.microsoft.com/office/drawing/2014/main" val="1454324434"/>
                    </a:ext>
                  </a:extLst>
                </a:gridCol>
                <a:gridCol w="702377">
                  <a:extLst>
                    <a:ext uri="{9D8B030D-6E8A-4147-A177-3AD203B41FA5}">
                      <a16:colId xmlns:a16="http://schemas.microsoft.com/office/drawing/2014/main" val="262118197"/>
                    </a:ext>
                  </a:extLst>
                </a:gridCol>
              </a:tblGrid>
              <a:tr h="11020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№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Мероприятие (наименование)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Дата проведения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Количество участников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Ссылка на отображение мероприятия в соцсетях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Изображение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Дата подачи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extLst>
                  <a:ext uri="{0D108BD9-81ED-4DB2-BD59-A6C34878D82A}">
                    <a16:rowId xmlns:a16="http://schemas.microsoft.com/office/drawing/2014/main" val="1710097046"/>
                  </a:ext>
                </a:extLst>
              </a:tr>
              <a:tr h="5587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>
                          <a:effectLst/>
                        </a:rPr>
                        <a:t>13235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>
                          <a:effectLst/>
                        </a:rPr>
                        <a:t>Интеллектуальные игры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>
                          <a:effectLst/>
                        </a:rPr>
                        <a:t>12-05-2021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>
                          <a:effectLst/>
                        </a:rPr>
                        <a:t>20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  <a:hlinkClick r:id="rId2"/>
                        </a:rPr>
                        <a:t>https://www.instagram.com/p/CO0Onfml_og/?utm_medium=copy_link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>
                          <a:effectLst/>
                        </a:rPr>
                        <a:t>31-05-2021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extLst>
                  <a:ext uri="{0D108BD9-81ED-4DB2-BD59-A6C34878D82A}">
                    <a16:rowId xmlns:a16="http://schemas.microsoft.com/office/drawing/2014/main" val="1505231548"/>
                  </a:ext>
                </a:extLst>
              </a:tr>
              <a:tr h="5587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>
                          <a:effectLst/>
                        </a:rPr>
                        <a:t>13234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>
                          <a:effectLst/>
                        </a:rPr>
                        <a:t>Сад памяти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>
                          <a:effectLst/>
                        </a:rPr>
                        <a:t>20-05-2021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>
                          <a:effectLst/>
                        </a:rPr>
                        <a:t>60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effectLst/>
                          <a:hlinkClick r:id="rId3"/>
                        </a:rPr>
                        <a:t>https://www.instagram.com/p/CPItNphlvzR/?utm_medium=copy_link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>
                          <a:effectLst/>
                        </a:rPr>
                        <a:t>31-05-2021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extLst>
                  <a:ext uri="{0D108BD9-81ED-4DB2-BD59-A6C34878D82A}">
                    <a16:rowId xmlns:a16="http://schemas.microsoft.com/office/drawing/2014/main" val="3429009864"/>
                  </a:ext>
                </a:extLst>
              </a:tr>
              <a:tr h="5587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>
                          <a:effectLst/>
                        </a:rPr>
                        <a:t>13233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>
                          <a:effectLst/>
                        </a:rPr>
                        <a:t>Безопасная мобильность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>
                          <a:effectLst/>
                        </a:rPr>
                        <a:t>25-04-2021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>
                          <a:effectLst/>
                        </a:rPr>
                        <a:t>60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  <a:hlinkClick r:id="rId4"/>
                        </a:rPr>
                        <a:t>https://www.instagram.com/p/CPSkP0rlyrH/?utm_medium=copy_link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>
                          <a:effectLst/>
                        </a:rPr>
                        <a:t>31-05-2021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extLst>
                  <a:ext uri="{0D108BD9-81ED-4DB2-BD59-A6C34878D82A}">
                    <a16:rowId xmlns:a16="http://schemas.microsoft.com/office/drawing/2014/main" val="2955026899"/>
                  </a:ext>
                </a:extLst>
              </a:tr>
              <a:tr h="5587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>
                          <a:effectLst/>
                        </a:rPr>
                        <a:t>11626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>
                          <a:effectLst/>
                        </a:rPr>
                        <a:t>Георгиевская ленточка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>
                          <a:effectLst/>
                        </a:rPr>
                        <a:t>28-04-2021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>
                          <a:effectLst/>
                        </a:rPr>
                        <a:t>60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  <a:hlinkClick r:id="rId5"/>
                        </a:rPr>
                        <a:t>https://www.instagram.com/p/COPqCkHlw6-/?igshid=li9viv1uqfma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effectLst/>
                        </a:rPr>
                        <a:t>https://</a:t>
                      </a:r>
                      <a:r>
                        <a:rPr lang="ru-RU" sz="1200" b="0" u="none" strike="noStrike">
                          <a:effectLst/>
                        </a:rPr>
                        <a:t>рдш.рф/</a:t>
                      </a:r>
                      <a:r>
                        <a:rPr lang="en-US" sz="1200" b="0" u="none" strike="noStrike">
                          <a:effectLst/>
                        </a:rPr>
                        <a:t>uploads/31/59cf82165abb614f4e94e6d42dd7fe.jpeg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>
                          <a:effectLst/>
                        </a:rPr>
                        <a:t>01-05-2021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extLst>
                  <a:ext uri="{0D108BD9-81ED-4DB2-BD59-A6C34878D82A}">
                    <a16:rowId xmlns:a16="http://schemas.microsoft.com/office/drawing/2014/main" val="3936812600"/>
                  </a:ext>
                </a:extLst>
              </a:tr>
              <a:tr h="5587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>
                          <a:effectLst/>
                        </a:rPr>
                        <a:t>11257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>
                          <a:effectLst/>
                        </a:rPr>
                        <a:t>Волонтёрская деятельность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>
                          <a:effectLst/>
                        </a:rPr>
                        <a:t>22-04-2021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>
                          <a:effectLst/>
                        </a:rPr>
                        <a:t>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  <a:hlinkClick r:id="rId6"/>
                        </a:rPr>
                        <a:t>https://www.instagram.com/p/CN9ow-pFxEZ/?igshid=k4tsepjjitf3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>
                          <a:effectLst/>
                        </a:rPr>
                        <a:t>27-04-2021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extLst>
                  <a:ext uri="{0D108BD9-81ED-4DB2-BD59-A6C34878D82A}">
                    <a16:rowId xmlns:a16="http://schemas.microsoft.com/office/drawing/2014/main" val="1829934864"/>
                  </a:ext>
                </a:extLst>
              </a:tr>
              <a:tr h="5587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>
                          <a:effectLst/>
                        </a:rPr>
                        <a:t>10647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>
                          <a:effectLst/>
                        </a:rPr>
                        <a:t>Посещение музея "Парк Патриот"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>
                          <a:effectLst/>
                        </a:rPr>
                        <a:t>18-04-2021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>
                          <a:effectLst/>
                        </a:rPr>
                        <a:t>15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effectLst/>
                          <a:hlinkClick r:id="rId7"/>
                        </a:rPr>
                        <a:t>https://www.instagram.com/p/CN7jeU2le_Y/?igshid=1jz897du31r0s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</a:rPr>
                        <a:t>https://</a:t>
                      </a:r>
                      <a:r>
                        <a:rPr lang="ru-RU" sz="1200" b="0" u="none" strike="noStrike" dirty="0" err="1">
                          <a:effectLst/>
                        </a:rPr>
                        <a:t>рдш.рф</a:t>
                      </a:r>
                      <a:r>
                        <a:rPr lang="ru-RU" sz="1200" b="0" u="none" strike="noStrike" dirty="0">
                          <a:effectLst/>
                        </a:rPr>
                        <a:t>/</a:t>
                      </a:r>
                      <a:r>
                        <a:rPr lang="en-US" sz="1200" b="0" u="none" strike="noStrike" dirty="0">
                          <a:effectLst/>
                        </a:rPr>
                        <a:t>uploads/36/951377d47642bc41461e178977193f.jpeg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>
                          <a:effectLst/>
                        </a:rPr>
                        <a:t>21-04-2021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extLst>
                  <a:ext uri="{0D108BD9-81ED-4DB2-BD59-A6C34878D82A}">
                    <a16:rowId xmlns:a16="http://schemas.microsoft.com/office/drawing/2014/main" val="3289962193"/>
                  </a:ext>
                </a:extLst>
              </a:tr>
              <a:tr h="5587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>
                          <a:effectLst/>
                        </a:rPr>
                        <a:t>10645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>
                          <a:effectLst/>
                        </a:rPr>
                        <a:t>Сбор макулатуры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>
                          <a:effectLst/>
                        </a:rPr>
                        <a:t>13-04-2021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>
                          <a:effectLst/>
                        </a:rPr>
                        <a:t>40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effectLst/>
                          <a:hlinkClick r:id="rId8"/>
                        </a:rPr>
                        <a:t>https://www.instagram.com/p/CNuBQvUlBLK/?igshid=jydo3ewloe78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</a:rPr>
                        <a:t>https://</a:t>
                      </a:r>
                      <a:r>
                        <a:rPr lang="ru-RU" sz="1200" b="0" u="none" strike="noStrike" dirty="0" err="1">
                          <a:effectLst/>
                        </a:rPr>
                        <a:t>рдш.рф</a:t>
                      </a:r>
                      <a:r>
                        <a:rPr lang="ru-RU" sz="1200" b="0" u="none" strike="noStrike" dirty="0">
                          <a:effectLst/>
                        </a:rPr>
                        <a:t>/</a:t>
                      </a:r>
                      <a:r>
                        <a:rPr lang="en-US" sz="1200" b="0" u="none" strike="noStrike" dirty="0">
                          <a:effectLst/>
                        </a:rPr>
                        <a:t>uploads/c7/f964613e7a9e9fde6e9aadbe0480eb.jpeg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u="none" strike="noStrike" dirty="0">
                          <a:effectLst/>
                        </a:rPr>
                        <a:t>21-04-2021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3" marR="6033" marT="6033" marB="0" anchor="b"/>
                </a:tc>
                <a:extLst>
                  <a:ext uri="{0D108BD9-81ED-4DB2-BD59-A6C34878D82A}">
                    <a16:rowId xmlns:a16="http://schemas.microsoft.com/office/drawing/2014/main" val="1541571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3843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34987" y="489772"/>
            <a:ext cx="6146895" cy="63978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Участие в конкурсе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6031" y="1268264"/>
            <a:ext cx="4079113" cy="4949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946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684213" y="537882"/>
            <a:ext cx="8534400" cy="5456518"/>
          </a:xfrm>
        </p:spPr>
        <p:txBody>
          <a:bodyPr/>
          <a:lstStyle/>
          <a:p>
            <a:pPr algn="ctr"/>
            <a:r>
              <a:rPr lang="ru-RU" sz="2800" b="1" dirty="0" smtClean="0"/>
              <a:t>Планы на 2021-22 учебный год</a:t>
            </a:r>
          </a:p>
          <a:p>
            <a:endParaRPr lang="ru-RU" dirty="0" smtClean="0"/>
          </a:p>
          <a:p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Провести сбор всех участников РДШ, обозначить план деятельности;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Подключить к РДШ совет Старшеклассников;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Создать стенд в школе, отражающий активности учащихся;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Проводить агитационную работу по подключению новых участников;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Оптимизация системы отчетности об индивидуальном участии активистов.</a:t>
            </a:r>
          </a:p>
          <a:p>
            <a:pPr marL="342900" indent="-342900">
              <a:buFont typeface="+mj-lt"/>
              <a:buAutoNum type="arabicPeriod"/>
            </a:pPr>
            <a:endParaRPr lang="ru-RU" sz="2000" dirty="0" smtClean="0"/>
          </a:p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5007489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20</TotalTime>
  <Words>360</Words>
  <Application>Microsoft Office PowerPoint</Application>
  <PresentationFormat>Широкоэкранный</PresentationFormat>
  <Paragraphs>83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Calibri</vt:lpstr>
      <vt:lpstr>Century Gothic</vt:lpstr>
      <vt:lpstr>Wingdings 3</vt:lpstr>
      <vt:lpstr>Сектор</vt:lpstr>
      <vt:lpstr>Презентация PowerPoint</vt:lpstr>
      <vt:lpstr>17.02.2021 года в МОУ СОШ №31 было проведено заседание первичного отделения Российского Движения Школьников   Председателем была назначена Духанина Олеся Александровна Куратором Гардер Мария Дмитриевна</vt:lpstr>
      <vt:lpstr>Презентация PowerPoint</vt:lpstr>
      <vt:lpstr>Презентация PowerPoint</vt:lpstr>
      <vt:lpstr>Мероприятия</vt:lpstr>
      <vt:lpstr>Участие в конкурсе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школа31</dc:creator>
  <cp:lastModifiedBy>школа31</cp:lastModifiedBy>
  <cp:revision>3</cp:revision>
  <dcterms:created xsi:type="dcterms:W3CDTF">2021-06-28T07:35:48Z</dcterms:created>
  <dcterms:modified xsi:type="dcterms:W3CDTF">2021-06-28T07:56:08Z</dcterms:modified>
</cp:coreProperties>
</file>