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87" d="100"/>
          <a:sy n="87" d="100"/>
        </p:scale>
        <p:origin x="-106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71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9;&#1080;&#1093;&#1086;&#1083;&#1086;&#1075;\Desktop\&#1044;&#1086;&#1096;&#1082;&#1086;&#1083;&#1100;&#1085;&#1080;&#1082;&#1080;%20&#1043;&#1086;&#1090;&#1086;&#1074;&#1085;&#1086;&#1089;&#1090;&#1100;%20&#1082;%20&#1096;&#1082;&#1086;&#1083;&#1077;%20&#1072;&#1087;&#1088;&#1077;&#1083;&#1100;-&#1084;&#1072;&#1081;%202014\&#1043;&#1086;&#1090;&#1086;&#1074;&#1085;&#1086;&#1089;&#1090;&#1100;%20&#1082;%20&#1096;&#1082;&#1086;&#1083;&#1077;%20&#1084;&#1072;&#1081;%20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b="1" i="0" baseline="0" dirty="0"/>
              <a:t>Уровень готовности дошкольников к обучению в школе </a:t>
            </a:r>
            <a:endParaRPr lang="ru-RU" sz="2800" dirty="0"/>
          </a:p>
          <a:p>
            <a:pPr>
              <a:defRPr/>
            </a:pPr>
            <a:r>
              <a:rPr lang="ru-RU" sz="2800" b="1" i="0" baseline="0"/>
              <a:t>май </a:t>
            </a:r>
            <a:r>
              <a:rPr lang="ru-RU" sz="2800" b="1" i="0" baseline="0" smtClean="0"/>
              <a:t>2017 </a:t>
            </a:r>
            <a:r>
              <a:rPr lang="ru-RU" sz="2800" b="1" i="0" baseline="0" dirty="0"/>
              <a:t>года</a:t>
            </a:r>
            <a:endParaRPr lang="ru-RU" sz="2800" dirty="0"/>
          </a:p>
        </c:rich>
      </c:tx>
      <c:layout>
        <c:manualLayout>
          <c:xMode val="edge"/>
          <c:yMode val="edge"/>
          <c:x val="0.12870133420822397"/>
          <c:y val="3.7657334499854186E-2"/>
        </c:manualLayout>
      </c:layout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explosion val="27"/>
          </c:dPt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Лист1!$A$1:$A$4</c:f>
              <c:strCache>
                <c:ptCount val="4"/>
                <c:pt idx="0">
                  <c:v>Готовность к началу регулярного обучения в школе</c:v>
                </c:pt>
                <c:pt idx="1">
                  <c:v>Условная готовность к началу обучения</c:v>
                </c:pt>
                <c:pt idx="2">
                  <c:v>Условная неготовность к началу регулярного обучения</c:v>
                </c:pt>
                <c:pt idx="3">
                  <c:v>Неготовность на момент обследования к началу регулярного обучения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89</c:v>
                </c:pt>
                <c:pt idx="1">
                  <c:v>12</c:v>
                </c:pt>
                <c:pt idx="2">
                  <c:v>16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3.4889545056867893E-2"/>
          <c:y val="0.2684259259259259"/>
          <c:w val="0.96355424321959759"/>
          <c:h val="0.2216033829104695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B330E-9515-45C0-92E1-419C25A7ABF3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7A03B-82D0-4DF4-AEFA-D3D764E32A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3684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187E5-462B-42A8-A3E0-1A6BA64FD83B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0E6DA-7253-4C99-973B-DE8E60ACC7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8810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2130425"/>
            <a:ext cx="5600712" cy="1227137"/>
          </a:xfrm>
        </p:spPr>
        <p:txBody>
          <a:bodyPr>
            <a:normAutofit/>
          </a:bodyPr>
          <a:lstStyle>
            <a:lvl1pPr>
              <a:defRPr sz="360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16" y="3571876"/>
            <a:ext cx="4629160" cy="97156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Segoe Scrip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 spd="slow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0"/>
            <a:ext cx="2428860" cy="173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5076840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643174" y="889015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Место для фотографии</a:t>
            </a:r>
            <a:endParaRPr lang="ru-RU" dirty="0"/>
          </a:p>
        </p:txBody>
      </p:sp>
    </p:spTree>
  </p:cSld>
  <p:clrMapOvr>
    <a:masterClrMapping/>
  </p:clrMapOvr>
  <p:transition spd="slow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0"/>
            <a:ext cx="2428860" cy="173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5984" y="5072074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285984" y="857232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Место для фотографии</a:t>
            </a:r>
            <a:endParaRPr lang="ru-RU" dirty="0"/>
          </a:p>
        </p:txBody>
      </p:sp>
    </p:spTree>
  </p:cSld>
  <p:clrMapOvr>
    <a:masterClrMapping/>
  </p:clrMapOvr>
  <p:transition spd="slow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0"/>
            <a:ext cx="2428860" cy="173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714876" y="857232"/>
            <a:ext cx="414340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Место для фотографии</a:t>
            </a:r>
            <a:endParaRPr lang="ru-RU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714876" y="5072063"/>
            <a:ext cx="4143374" cy="571515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1800" b="0" kern="1200" dirty="0" smtClean="0">
                <a:solidFill>
                  <a:schemeClr val="tx1"/>
                </a:solidFill>
                <a:latin typeface="Segoe Script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dirty="0" smtClean="0"/>
              <a:t>С</a:t>
            </a:r>
            <a:r>
              <a:rPr lang="en-US" dirty="0" smtClean="0"/>
              <a:t>lick to edit Master title style</a:t>
            </a:r>
            <a:endParaRPr lang="ru-RU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 hasCustomPrompt="1"/>
          </p:nvPr>
        </p:nvSpPr>
        <p:spPr>
          <a:xfrm>
            <a:off x="428625" y="857250"/>
            <a:ext cx="4071938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3200" kern="1200" baseline="0" dirty="0" smtClean="0">
                <a:solidFill>
                  <a:schemeClr val="tx1"/>
                </a:solidFill>
                <a:latin typeface="Segoe" pitchFamily="34" charset="0"/>
                <a:ea typeface="+mn-ea"/>
                <a:cs typeface="+mn-cs"/>
              </a:defRPr>
            </a:lvl1pPr>
          </a:lstStyle>
          <a:p>
            <a:r>
              <a:rPr lang="ru-RU" dirty="0" smtClean="0"/>
              <a:t>Место для фотографии</a:t>
            </a:r>
          </a:p>
          <a:p>
            <a:endParaRPr lang="ru-RU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428625" y="5072074"/>
            <a:ext cx="4071937" cy="571489"/>
          </a:xfrm>
        </p:spPr>
        <p:txBody>
          <a:bodyPr vert="horz" lIns="91440" tIns="45720" rIns="91440" bIns="45720" rtlCol="0" anchor="b">
            <a:normAutofit/>
          </a:bodyPr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1800" b="0" kern="1200" dirty="0" smtClean="0">
                <a:solidFill>
                  <a:schemeClr val="tx1"/>
                </a:solidFill>
                <a:latin typeface="Segoe Script" pitchFamily="34" charset="0"/>
                <a:ea typeface="+mj-ea"/>
                <a:cs typeface="+mj-cs"/>
              </a:defRPr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 smtClean="0"/>
              <a:t>С</a:t>
            </a:r>
            <a:r>
              <a:rPr lang="en-US" dirty="0" smtClean="0"/>
              <a:t>lick to edit Master title style</a:t>
            </a:r>
            <a:endParaRPr lang="ru-RU" dirty="0" smtClean="0"/>
          </a:p>
        </p:txBody>
      </p:sp>
    </p:spTree>
  </p:cSld>
  <p:clrMapOvr>
    <a:masterClrMapping/>
  </p:clrMapOvr>
  <p:transition spd="slow">
    <p:cover dir="d"/>
  </p:transition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0"/>
            <a:ext cx="2428860" cy="173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143512"/>
            <a:ext cx="8572560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85720" y="928670"/>
            <a:ext cx="8643998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Место для фотографии</a:t>
            </a:r>
            <a:endParaRPr lang="ru-RU" dirty="0"/>
          </a:p>
        </p:txBody>
      </p:sp>
    </p:spTree>
  </p:cSld>
  <p:clrMapOvr>
    <a:masterClrMapping/>
  </p:clrMapOvr>
  <p:transition spd="slow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57686" y="2143116"/>
            <a:ext cx="2428875" cy="20716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</p:cSld>
  <p:clrMapOvr>
    <a:masterClrMapping/>
  </p:clrMapOvr>
  <p:transition spd="slow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3174" y="0"/>
            <a:ext cx="5972188" cy="1214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3174" y="1600200"/>
            <a:ext cx="6043626" cy="4114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03960-10D1-4A22-98B0-8830ECCB3505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3FA2F-12BF-475C-92FE-778BAA2512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62" r:id="rId4"/>
    <p:sldLayoutId id="2147483663" r:id="rId5"/>
    <p:sldLayoutId id="2147483661" r:id="rId6"/>
  </p:sldLayoutIdLst>
  <p:transition spd="slow">
    <p:cover dir="d"/>
  </p:transition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Segoe Scrip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836713"/>
            <a:ext cx="5542384" cy="252085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Психологическая готовность  к школе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О.А. Медведева педагог-психолог МОУ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СОШ №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  <a:endPara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23528" y="4653136"/>
            <a:ext cx="3168352" cy="220486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620688"/>
            <a:ext cx="7992888" cy="4464496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Monotype Corsiva" pitchFamily="66" charset="0"/>
                <a:cs typeface="Arial" pitchFamily="34" charset="0"/>
              </a:rPr>
              <a:t>Быть готовым к школе – не значит уметь читать, писать и считать. </a:t>
            </a:r>
            <a:br>
              <a:rPr lang="ru-RU" sz="4400" b="1" dirty="0" smtClean="0">
                <a:solidFill>
                  <a:srgbClr val="C00000"/>
                </a:solidFill>
                <a:latin typeface="Monotype Corsiva" pitchFamily="66" charset="0"/>
                <a:cs typeface="Arial" pitchFamily="34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Monotype Corsiva" pitchFamily="66" charset="0"/>
                <a:cs typeface="Arial" pitchFamily="34" charset="0"/>
              </a:rPr>
              <a:t>Быть готовым к школе – значит быть готовым всему этому научиться</a:t>
            </a:r>
            <a:br>
              <a:rPr lang="ru-RU" sz="4400" b="1" dirty="0" smtClean="0">
                <a:solidFill>
                  <a:srgbClr val="C00000"/>
                </a:solidFill>
                <a:latin typeface="Monotype Corsiva" pitchFamily="66" charset="0"/>
                <a:cs typeface="Arial" pitchFamily="34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Monotype Corsiva" pitchFamily="66" charset="0"/>
                <a:cs typeface="Arial" pitchFamily="34" charset="0"/>
              </a:rPr>
              <a:t>                                           </a:t>
            </a:r>
            <a:r>
              <a:rPr lang="ru-RU" sz="4400" b="1" dirty="0" err="1" smtClean="0">
                <a:solidFill>
                  <a:srgbClr val="C00000"/>
                </a:solidFill>
                <a:latin typeface="Monotype Corsiva" pitchFamily="66" charset="0"/>
                <a:cs typeface="Arial" pitchFamily="34" charset="0"/>
              </a:rPr>
              <a:t>Венгер</a:t>
            </a:r>
            <a:r>
              <a:rPr lang="ru-RU" sz="4400" b="1" dirty="0" smtClean="0">
                <a:solidFill>
                  <a:srgbClr val="C00000"/>
                </a:solidFill>
                <a:latin typeface="Monotype Corsiva" pitchFamily="66" charset="0"/>
                <a:cs typeface="Arial" pitchFamily="34" charset="0"/>
              </a:rPr>
              <a:t> Л.А.</a:t>
            </a:r>
            <a:endParaRPr lang="ru-RU" sz="44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7" name="Рисунок 6" descr="http://static2.aif.ru/public/hheart/702/fb01500d1390a756750052d25bf05db0_1.jpg">
            <a:hlinkClick r:id="rId2"/>
          </p:cNvPr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429000"/>
            <a:ext cx="377991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0685784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cover dir="d"/>
  </p:transition>
</p:sld>
</file>

<file path=ppt/theme/theme1.xml><?xml version="1.0" encoding="utf-8"?>
<a:theme xmlns:a="http://schemas.openxmlformats.org/drawingml/2006/main" name="MSC_MS_RU_RU_SchoolPhotoAlbum_2007v_Russia">
  <a:themeElements>
    <a:clrScheme name="Office">
      <a:dk1>
        <a:sysClr val="windowText" lastClr="000000"/>
      </a:dk1>
      <a:lt1>
        <a:sysClr val="window" lastClr="E1E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Segoe Script" pitchFamily="34" charset="0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E1E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E1E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28" ma:contentTypeDescription="Create a new document." ma:contentTypeScope="" ma:versionID="91c327331e5971e62f2a5301ad123600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E52CD0B2-8180-403D-8E3E-DAE9CAB9E3BD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87B7651B-0203-4677-9540-FCD2C7B5F3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A32741-8B9C-4BCA-8F6E-7B65362D149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MSC_MS_RU_RU_SchoolPhotoAlbum_2007v_Russia</Template>
  <TotalTime>471</TotalTime>
  <Words>36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MSC_MS_RU_RU_SchoolPhotoAlbum_2007v_Russia</vt:lpstr>
      <vt:lpstr>Психологическая готовность  к школе</vt:lpstr>
      <vt:lpstr>Быть готовым к школе – не значит уметь читать, писать и считать.  Быть готовым к школе – значит быть готовым всему этому научиться                                            Венгер Л.А.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Фотоальбом</dc:title>
  <dc:creator>Кенгуру</dc:creator>
  <cp:lastModifiedBy>Оксана</cp:lastModifiedBy>
  <cp:revision>162</cp:revision>
  <dcterms:created xsi:type="dcterms:W3CDTF">2011-10-31T16:22:39Z</dcterms:created>
  <dcterms:modified xsi:type="dcterms:W3CDTF">2017-05-02T06:25:58Z</dcterms:modified>
  <cp:category>Фотоальбом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TC102854099990</vt:lpwstr>
  </property>
</Properties>
</file>